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44" r:id="rId2"/>
    <p:sldMasterId id="2147483768" r:id="rId3"/>
    <p:sldMasterId id="2147483780" r:id="rId4"/>
    <p:sldMasterId id="2147483792" r:id="rId5"/>
    <p:sldMasterId id="2147483804" r:id="rId6"/>
    <p:sldMasterId id="2147483816" r:id="rId7"/>
  </p:sldMasterIdLst>
  <p:notesMasterIdLst>
    <p:notesMasterId r:id="rId124"/>
  </p:notesMasterIdLst>
  <p:handoutMasterIdLst>
    <p:handoutMasterId r:id="rId125"/>
  </p:handoutMasterIdLst>
  <p:sldIdLst>
    <p:sldId id="18567" r:id="rId8"/>
    <p:sldId id="17825" r:id="rId9"/>
    <p:sldId id="17996" r:id="rId10"/>
    <p:sldId id="18560" r:id="rId11"/>
    <p:sldId id="18561" r:id="rId12"/>
    <p:sldId id="18538" r:id="rId13"/>
    <p:sldId id="18488" r:id="rId14"/>
    <p:sldId id="18489" r:id="rId15"/>
    <p:sldId id="18486" r:id="rId16"/>
    <p:sldId id="18532" r:id="rId17"/>
    <p:sldId id="18533" r:id="rId18"/>
    <p:sldId id="18504" r:id="rId19"/>
    <p:sldId id="18487" r:id="rId20"/>
    <p:sldId id="18482" r:id="rId21"/>
    <p:sldId id="18483" r:id="rId22"/>
    <p:sldId id="18498" r:id="rId23"/>
    <p:sldId id="18495" r:id="rId24"/>
    <p:sldId id="18500" r:id="rId25"/>
    <p:sldId id="18499" r:id="rId26"/>
    <p:sldId id="17954" r:id="rId27"/>
    <p:sldId id="17962" r:id="rId28"/>
    <p:sldId id="17963" r:id="rId29"/>
    <p:sldId id="17965" r:id="rId30"/>
    <p:sldId id="17966" r:id="rId31"/>
    <p:sldId id="17800" r:id="rId32"/>
    <p:sldId id="17982" r:id="rId33"/>
    <p:sldId id="18235" r:id="rId34"/>
    <p:sldId id="18236" r:id="rId35"/>
    <p:sldId id="18238" r:id="rId36"/>
    <p:sldId id="18240" r:id="rId37"/>
    <p:sldId id="18241" r:id="rId38"/>
    <p:sldId id="18237" r:id="rId39"/>
    <p:sldId id="18250" r:id="rId40"/>
    <p:sldId id="17772" r:id="rId41"/>
    <p:sldId id="17631" r:id="rId42"/>
    <p:sldId id="17826" r:id="rId43"/>
    <p:sldId id="17786" r:id="rId44"/>
    <p:sldId id="17787" r:id="rId45"/>
    <p:sldId id="17788" r:id="rId46"/>
    <p:sldId id="18159" r:id="rId47"/>
    <p:sldId id="17792" r:id="rId48"/>
    <p:sldId id="17789" r:id="rId49"/>
    <p:sldId id="17790" r:id="rId50"/>
    <p:sldId id="18562" r:id="rId51"/>
    <p:sldId id="17791" r:id="rId52"/>
    <p:sldId id="17795" r:id="rId53"/>
    <p:sldId id="17794" r:id="rId54"/>
    <p:sldId id="17983" r:id="rId55"/>
    <p:sldId id="17746" r:id="rId56"/>
    <p:sldId id="5335" r:id="rId57"/>
    <p:sldId id="17715" r:id="rId58"/>
    <p:sldId id="17997" r:id="rId59"/>
    <p:sldId id="17714" r:id="rId60"/>
    <p:sldId id="1138" r:id="rId61"/>
    <p:sldId id="17978" r:id="rId62"/>
    <p:sldId id="17968" r:id="rId63"/>
    <p:sldId id="18563" r:id="rId64"/>
    <p:sldId id="18564" r:id="rId65"/>
    <p:sldId id="331" r:id="rId66"/>
    <p:sldId id="17979" r:id="rId67"/>
    <p:sldId id="17486" r:id="rId68"/>
    <p:sldId id="17485" r:id="rId69"/>
    <p:sldId id="17980" r:id="rId70"/>
    <p:sldId id="17981" r:id="rId71"/>
    <p:sldId id="17930" r:id="rId72"/>
    <p:sldId id="18415" r:id="rId73"/>
    <p:sldId id="18280" r:id="rId74"/>
    <p:sldId id="18270" r:id="rId75"/>
    <p:sldId id="18278" r:id="rId76"/>
    <p:sldId id="17994" r:id="rId77"/>
    <p:sldId id="17796" r:id="rId78"/>
    <p:sldId id="17797" r:id="rId79"/>
    <p:sldId id="17588" r:id="rId80"/>
    <p:sldId id="17607" r:id="rId81"/>
    <p:sldId id="17477" r:id="rId82"/>
    <p:sldId id="17785" r:id="rId83"/>
    <p:sldId id="17931" r:id="rId84"/>
    <p:sldId id="17802" r:id="rId85"/>
    <p:sldId id="17821" r:id="rId86"/>
    <p:sldId id="17803" r:id="rId87"/>
    <p:sldId id="17804" r:id="rId88"/>
    <p:sldId id="18569" r:id="rId89"/>
    <p:sldId id="17822" r:id="rId90"/>
    <p:sldId id="17805" r:id="rId91"/>
    <p:sldId id="17820" r:id="rId92"/>
    <p:sldId id="17817" r:id="rId93"/>
    <p:sldId id="17984" r:id="rId94"/>
    <p:sldId id="17991" r:id="rId95"/>
    <p:sldId id="17995" r:id="rId96"/>
    <p:sldId id="17807" r:id="rId97"/>
    <p:sldId id="17985" r:id="rId98"/>
    <p:sldId id="17992" r:id="rId99"/>
    <p:sldId id="17988" r:id="rId100"/>
    <p:sldId id="17808" r:id="rId101"/>
    <p:sldId id="17810" r:id="rId102"/>
    <p:sldId id="17989" r:id="rId103"/>
    <p:sldId id="17993" r:id="rId104"/>
    <p:sldId id="17990" r:id="rId105"/>
    <p:sldId id="17823" r:id="rId106"/>
    <p:sldId id="17809" r:id="rId107"/>
    <p:sldId id="17824" r:id="rId108"/>
    <p:sldId id="17799" r:id="rId109"/>
    <p:sldId id="18496" r:id="rId110"/>
    <p:sldId id="18470" r:id="rId111"/>
    <p:sldId id="18227" r:id="rId112"/>
    <p:sldId id="18086" r:id="rId113"/>
    <p:sldId id="18040" r:id="rId114"/>
    <p:sldId id="18039" r:id="rId115"/>
    <p:sldId id="18041" r:id="rId116"/>
    <p:sldId id="18493" r:id="rId117"/>
    <p:sldId id="18494" r:id="rId118"/>
    <p:sldId id="18565" r:id="rId119"/>
    <p:sldId id="18558" r:id="rId120"/>
    <p:sldId id="18559" r:id="rId121"/>
    <p:sldId id="5470" r:id="rId122"/>
    <p:sldId id="18568" r:id="rId1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7A6F5"/>
    <a:srgbClr val="990000"/>
    <a:srgbClr val="690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74447" autoAdjust="0"/>
  </p:normalViewPr>
  <p:slideViewPr>
    <p:cSldViewPr snapToGrid="0">
      <p:cViewPr varScale="1">
        <p:scale>
          <a:sx n="81" d="100"/>
          <a:sy n="81" d="100"/>
        </p:scale>
        <p:origin x="810" y="84"/>
      </p:cViewPr>
      <p:guideLst>
        <p:guide orient="horz" pos="1392"/>
        <p:guide pos="3864"/>
      </p:guideLst>
    </p:cSldViewPr>
  </p:slideViewPr>
  <p:notesTextViewPr>
    <p:cViewPr>
      <p:scale>
        <a:sx n="100" d="100"/>
        <a:sy n="100" d="100"/>
      </p:scale>
      <p:origin x="0" y="0"/>
    </p:cViewPr>
  </p:notesTextViewPr>
  <p:sorterViewPr>
    <p:cViewPr varScale="1">
      <p:scale>
        <a:sx n="1" d="1"/>
        <a:sy n="1" d="1"/>
      </p:scale>
      <p:origin x="0" y="-25944"/>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einzhu\Downloads\Total%20data%20analysis%200630_Annisa%20comment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inyoung\Downloads\Figures%20for%20PD%20paper.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einzhu\Downloads\Data_All_190123\Survey%20for%20MOOC%20Instructor%20Motivation%20and%20Career%20Development.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einzhu\Downloads\Data_All_190123\Survey%20for%20MOOC%20Instructor%20Motivation%20and%20Career%20Development.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einzhu\Downloads\Data_All_190123\Survey%20for%20MOOC%20Instructor%20Motivation%20and%20Career%20Developmen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dPt>
            <c:idx val="0"/>
            <c:invertIfNegative val="0"/>
            <c:bubble3D val="0"/>
            <c:extLst>
              <c:ext xmlns:c16="http://schemas.microsoft.com/office/drawing/2014/chart" uri="{C3380CC4-5D6E-409C-BE32-E72D297353CC}">
                <c16:uniqueId val="{00000001-F426-4351-99AF-3320F2ECCDF8}"/>
              </c:ext>
            </c:extLst>
          </c:dPt>
          <c:dPt>
            <c:idx val="1"/>
            <c:invertIfNegative val="0"/>
            <c:bubble3D val="0"/>
            <c:extLst>
              <c:ext xmlns:c16="http://schemas.microsoft.com/office/drawing/2014/chart" uri="{C3380CC4-5D6E-409C-BE32-E72D297353CC}">
                <c16:uniqueId val="{00000002-F426-4351-99AF-3320F2ECCDF8}"/>
              </c:ext>
            </c:extLst>
          </c:dPt>
          <c:dPt>
            <c:idx val="2"/>
            <c:invertIfNegative val="0"/>
            <c:bubble3D val="0"/>
            <c:extLst>
              <c:ext xmlns:c16="http://schemas.microsoft.com/office/drawing/2014/chart" uri="{C3380CC4-5D6E-409C-BE32-E72D297353CC}">
                <c16:uniqueId val="{00000003-F426-4351-99AF-3320F2ECCDF8}"/>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data analysis 0630_Annisa comments.xlsx]Research methods'!$B$11:$B$13</c:f>
              <c:strCache>
                <c:ptCount val="3"/>
                <c:pt idx="0">
                  <c:v>Qualitative </c:v>
                </c:pt>
                <c:pt idx="1">
                  <c:v>Mixed methods</c:v>
                </c:pt>
                <c:pt idx="2">
                  <c:v>Quantiative</c:v>
                </c:pt>
              </c:strCache>
            </c:strRef>
          </c:cat>
          <c:val>
            <c:numRef>
              <c:f>'[Total data analysis 0630_Annisa comments.xlsx]Research methods'!$C$11:$C$13</c:f>
              <c:numCache>
                <c:formatCode>General</c:formatCode>
                <c:ptCount val="3"/>
                <c:pt idx="0">
                  <c:v>81</c:v>
                </c:pt>
                <c:pt idx="1">
                  <c:v>95</c:v>
                </c:pt>
                <c:pt idx="2">
                  <c:v>145</c:v>
                </c:pt>
              </c:numCache>
            </c:numRef>
          </c:val>
          <c:extLst>
            <c:ext xmlns:c16="http://schemas.microsoft.com/office/drawing/2014/chart" uri="{C3380CC4-5D6E-409C-BE32-E72D297353CC}">
              <c16:uniqueId val="{00000000-F426-4351-99AF-3320F2ECCDF8}"/>
            </c:ext>
          </c:extLst>
        </c:ser>
        <c:dLbls>
          <c:showLegendKey val="0"/>
          <c:showVal val="0"/>
          <c:showCatName val="0"/>
          <c:showSerName val="0"/>
          <c:showPercent val="0"/>
          <c:showBubbleSize val="0"/>
        </c:dLbls>
        <c:gapWidth val="219"/>
        <c:overlap val="-27"/>
        <c:axId val="250960512"/>
        <c:axId val="250962304"/>
      </c:barChart>
      <c:catAx>
        <c:axId val="25096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0962304"/>
        <c:crosses val="autoZero"/>
        <c:auto val="1"/>
        <c:lblAlgn val="ctr"/>
        <c:lblOffset val="100"/>
        <c:noMultiLvlLbl val="0"/>
      </c:catAx>
      <c:valAx>
        <c:axId val="25096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2509605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'[Figures for PD paper.xlsx]Figure-Q5'!$A$1:$A$22</c:f>
              <c:strCache>
                <c:ptCount val="19"/>
                <c:pt idx="0">
                  <c:v>Curiosity</c:v>
                </c:pt>
                <c:pt idx="1">
                  <c:v>Received course release</c:v>
                </c:pt>
                <c:pt idx="2">
                  <c:v>Make new friends and colleagues</c:v>
                </c:pt>
                <c:pt idx="3">
                  <c:v>Financial incentives</c:v>
                </c:pt>
                <c:pt idx="4">
                  <c:v>Departmental or institutional pressure</c:v>
                </c:pt>
                <c:pt idx="5">
                  <c:v>Looking at the success of other MOOC instructors</c:v>
                </c:pt>
                <c:pt idx="6">
                  <c:v>Means to conduct research</c:v>
                </c:pt>
                <c:pt idx="7">
                  <c:v>Expand my professional network</c:v>
                </c:pt>
                <c:pt idx="8">
                  <c:v>Personal branding and reputation</c:v>
                </c:pt>
                <c:pt idx="9">
                  <c:v>Career development</c:v>
                </c:pt>
                <c:pt idx="10">
                  <c:v>Personal challenge</c:v>
                </c:pt>
                <c:pt idx="11">
                  <c:v>Department or institutional branding/advertising purposes</c:v>
                </c:pt>
                <c:pt idx="12">
                  <c:v>Perform a service to help humanity</c:v>
                </c:pt>
                <c:pt idx="13">
                  <c:v>Interest in the format</c:v>
                </c:pt>
                <c:pt idx="14">
                  <c:v>Wanted to share knowledge I'm passionate about</c:v>
                </c:pt>
                <c:pt idx="15">
                  <c:v>Learn new teaching methods and pedagogy</c:v>
                </c:pt>
                <c:pt idx="16">
                  <c:v>Opportunity to reach out to more people</c:v>
                </c:pt>
                <c:pt idx="17">
                  <c:v>Passionate about the content</c:v>
                </c:pt>
                <c:pt idx="18">
                  <c:v>Commitment to open education</c:v>
                </c:pt>
              </c:strCache>
              <c:extLst/>
            </c:strRef>
          </c:cat>
          <c:val>
            <c:numRef>
              <c:f>'[Figures for PD paper.xlsx]Figure-Q5'!$B$1:$B$22</c:f>
              <c:numCache>
                <c:formatCode>0%</c:formatCode>
                <c:ptCount val="19"/>
                <c:pt idx="0">
                  <c:v>0</c:v>
                </c:pt>
                <c:pt idx="1">
                  <c:v>2.8169014084507043E-2</c:v>
                </c:pt>
                <c:pt idx="2">
                  <c:v>4.9295774647887321E-2</c:v>
                </c:pt>
                <c:pt idx="3">
                  <c:v>7.0422535211267609E-2</c:v>
                </c:pt>
                <c:pt idx="4">
                  <c:v>9.154929577464789E-2</c:v>
                </c:pt>
                <c:pt idx="5">
                  <c:v>9.154929577464789E-2</c:v>
                </c:pt>
                <c:pt idx="6">
                  <c:v>0.14084507042253522</c:v>
                </c:pt>
                <c:pt idx="7">
                  <c:v>0.16901408450704225</c:v>
                </c:pt>
                <c:pt idx="8">
                  <c:v>0.24647887323943662</c:v>
                </c:pt>
                <c:pt idx="9">
                  <c:v>0.26056338028169013</c:v>
                </c:pt>
                <c:pt idx="10">
                  <c:v>0.36619718309859156</c:v>
                </c:pt>
                <c:pt idx="11">
                  <c:v>0.40845070422535212</c:v>
                </c:pt>
                <c:pt idx="12">
                  <c:v>0.45070422535211269</c:v>
                </c:pt>
                <c:pt idx="13">
                  <c:v>0.50704225352112675</c:v>
                </c:pt>
                <c:pt idx="14">
                  <c:v>0.54225352112676062</c:v>
                </c:pt>
                <c:pt idx="15">
                  <c:v>0.57042253521126762</c:v>
                </c:pt>
                <c:pt idx="16">
                  <c:v>0.6619718309859155</c:v>
                </c:pt>
                <c:pt idx="17">
                  <c:v>0.6619718309859155</c:v>
                </c:pt>
                <c:pt idx="18">
                  <c:v>0.71126760563380287</c:v>
                </c:pt>
              </c:numCache>
              <c:extLst/>
            </c:numRef>
          </c:val>
          <c:extLst>
            <c:ext xmlns:c16="http://schemas.microsoft.com/office/drawing/2014/chart" uri="{C3380CC4-5D6E-409C-BE32-E72D297353CC}">
              <c16:uniqueId val="{00000000-BE34-4A49-846B-D869494F10EA}"/>
            </c:ext>
          </c:extLst>
        </c:ser>
        <c:dLbls>
          <c:showLegendKey val="0"/>
          <c:showVal val="0"/>
          <c:showCatName val="0"/>
          <c:showSerName val="0"/>
          <c:showPercent val="0"/>
          <c:showBubbleSize val="0"/>
        </c:dLbls>
        <c:gapWidth val="182"/>
        <c:axId val="1955784272"/>
        <c:axId val="1878408432"/>
      </c:barChart>
      <c:catAx>
        <c:axId val="1955784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Tahoma" panose="020B0604030504040204" pitchFamily="34" charset="0"/>
                <a:cs typeface="Arial" panose="020B0604020202020204" pitchFamily="34" charset="0"/>
              </a:defRPr>
            </a:pPr>
            <a:endParaRPr lang="en-US"/>
          </a:p>
        </c:txPr>
        <c:crossAx val="1878408432"/>
        <c:crosses val="autoZero"/>
        <c:auto val="1"/>
        <c:lblAlgn val="ctr"/>
        <c:lblOffset val="100"/>
        <c:noMultiLvlLbl val="0"/>
      </c:catAx>
      <c:valAx>
        <c:axId val="18784084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Tahoma" panose="020B0604030504040204" pitchFamily="34" charset="0"/>
                <a:cs typeface="Arial" panose="020B0604020202020204" pitchFamily="34" charset="0"/>
              </a:defRPr>
            </a:pPr>
            <a:endParaRPr lang="en-US"/>
          </a:p>
        </c:txPr>
        <c:crossAx val="195578427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Tahoma" panose="020B060403050404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13753276876497"/>
          <c:y val="4.9253737131711967E-2"/>
          <c:w val="0.48478729865460696"/>
          <c:h val="0.85232834085419451"/>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Sheet2!$A$1:$A$7</c:f>
              <c:strCache>
                <c:ptCount val="7"/>
                <c:pt idx="0">
                  <c:v>Gained research data to publish</c:v>
                </c:pt>
                <c:pt idx="1">
                  <c:v>More respect from colleagues</c:v>
                </c:pt>
                <c:pt idx="2">
                  <c:v>Expanded my professional network</c:v>
                </c:pt>
                <c:pt idx="3">
                  <c:v>Course mentioned in press releases and media</c:v>
                </c:pt>
                <c:pt idx="4">
                  <c:v>Boosted my commitment to international service</c:v>
                </c:pt>
                <c:pt idx="5">
                  <c:v>Improved my teaching skills</c:v>
                </c:pt>
                <c:pt idx="6">
                  <c:v>Enhanced my professional reputation</c:v>
                </c:pt>
              </c:strCache>
            </c:strRef>
          </c:cat>
          <c:val>
            <c:numRef>
              <c:f>Sheet2!$B$1:$B$7</c:f>
              <c:numCache>
                <c:formatCode>0%</c:formatCode>
                <c:ptCount val="7"/>
                <c:pt idx="0">
                  <c:v>0.16901408450704225</c:v>
                </c:pt>
                <c:pt idx="1">
                  <c:v>0.23239436619718309</c:v>
                </c:pt>
                <c:pt idx="2">
                  <c:v>0.30985915492957744</c:v>
                </c:pt>
                <c:pt idx="3">
                  <c:v>0.31690140845070425</c:v>
                </c:pt>
                <c:pt idx="4">
                  <c:v>0.3380281690140845</c:v>
                </c:pt>
                <c:pt idx="5">
                  <c:v>0.528169014084507</c:v>
                </c:pt>
                <c:pt idx="6">
                  <c:v>0.54929577464788737</c:v>
                </c:pt>
              </c:numCache>
            </c:numRef>
          </c:val>
          <c:extLst>
            <c:ext xmlns:c16="http://schemas.microsoft.com/office/drawing/2014/chart" uri="{C3380CC4-5D6E-409C-BE32-E72D297353CC}">
              <c16:uniqueId val="{00000000-672F-41DA-A2DC-79E6FC458624}"/>
            </c:ext>
          </c:extLst>
        </c:ser>
        <c:dLbls>
          <c:showLegendKey val="0"/>
          <c:showVal val="0"/>
          <c:showCatName val="0"/>
          <c:showSerName val="0"/>
          <c:showPercent val="0"/>
          <c:showBubbleSize val="0"/>
        </c:dLbls>
        <c:gapWidth val="182"/>
        <c:axId val="187788576"/>
        <c:axId val="160834832"/>
      </c:barChart>
      <c:catAx>
        <c:axId val="187788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0834832"/>
        <c:crosses val="autoZero"/>
        <c:auto val="1"/>
        <c:lblAlgn val="ctr"/>
        <c:lblOffset val="100"/>
        <c:noMultiLvlLbl val="0"/>
      </c:catAx>
      <c:valAx>
        <c:axId val="1608348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7788576"/>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Sheet3!$A$1:$A$10</c:f>
              <c:strCache>
                <c:ptCount val="10"/>
                <c:pt idx="0">
                  <c:v>Attended relevant Webinars on MOOCs</c:v>
                </c:pt>
                <c:pt idx="1">
                  <c:v>Assigned as a mentor or adviser</c:v>
                </c:pt>
                <c:pt idx="2">
                  <c:v>Attended relevant conferences on MOOCs</c:v>
                </c:pt>
                <c:pt idx="3">
                  <c:v>Received training in online pedagogy</c:v>
                </c:pt>
                <c:pt idx="4">
                  <c:v>Received training for making video lectures</c:v>
                </c:pt>
                <c:pt idx="5">
                  <c:v>Watched online tutorials</c:v>
                </c:pt>
                <c:pt idx="6">
                  <c:v>Read articles related to online education</c:v>
                </c:pt>
                <c:pt idx="7">
                  <c:v>None/No training was received</c:v>
                </c:pt>
                <c:pt idx="8">
                  <c:v>Received training in the MOOC platform</c:v>
                </c:pt>
                <c:pt idx="9">
                  <c:v>Browsed or attended other MOOCs</c:v>
                </c:pt>
              </c:strCache>
            </c:strRef>
          </c:cat>
          <c:val>
            <c:numRef>
              <c:f>Sheet3!$B$1:$B$10</c:f>
              <c:numCache>
                <c:formatCode>0%</c:formatCode>
                <c:ptCount val="10"/>
                <c:pt idx="0">
                  <c:v>0</c:v>
                </c:pt>
                <c:pt idx="1">
                  <c:v>9.154929577464789E-2</c:v>
                </c:pt>
                <c:pt idx="2">
                  <c:v>0.14084507042253522</c:v>
                </c:pt>
                <c:pt idx="3">
                  <c:v>0.18309859154929578</c:v>
                </c:pt>
                <c:pt idx="4">
                  <c:v>0.22535211267605634</c:v>
                </c:pt>
                <c:pt idx="5">
                  <c:v>0.22535211267605634</c:v>
                </c:pt>
                <c:pt idx="6">
                  <c:v>0.23943661971830985</c:v>
                </c:pt>
                <c:pt idx="7">
                  <c:v>0.30281690140845069</c:v>
                </c:pt>
                <c:pt idx="8">
                  <c:v>0.34507042253521125</c:v>
                </c:pt>
                <c:pt idx="9">
                  <c:v>0.52112676056338025</c:v>
                </c:pt>
              </c:numCache>
            </c:numRef>
          </c:val>
          <c:extLst>
            <c:ext xmlns:c16="http://schemas.microsoft.com/office/drawing/2014/chart" uri="{C3380CC4-5D6E-409C-BE32-E72D297353CC}">
              <c16:uniqueId val="{00000000-FE11-45FC-A62B-999AFED5EFD1}"/>
            </c:ext>
          </c:extLst>
        </c:ser>
        <c:dLbls>
          <c:showLegendKey val="0"/>
          <c:showVal val="0"/>
          <c:showCatName val="0"/>
          <c:showSerName val="0"/>
          <c:showPercent val="0"/>
          <c:showBubbleSize val="0"/>
        </c:dLbls>
        <c:gapWidth val="182"/>
        <c:axId val="160835616"/>
        <c:axId val="160836008"/>
      </c:barChart>
      <c:catAx>
        <c:axId val="160835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836008"/>
        <c:crosses val="autoZero"/>
        <c:auto val="1"/>
        <c:lblAlgn val="ctr"/>
        <c:lblOffset val="100"/>
        <c:noMultiLvlLbl val="0"/>
      </c:catAx>
      <c:valAx>
        <c:axId val="1608360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835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11269663651889"/>
          <c:y val="5.5151667084482325E-2"/>
          <c:w val="0.40284436414157487"/>
          <c:h val="0.83464527450488846"/>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Sheet4!$A$1:$A$9</c:f>
              <c:strCache>
                <c:ptCount val="9"/>
                <c:pt idx="0">
                  <c:v>Provided training for making video lectures</c:v>
                </c:pt>
                <c:pt idx="1">
                  <c:v>Provided MOOC related learning resources</c:v>
                </c:pt>
                <c:pt idx="2">
                  <c:v>Provided training in online pedagogy</c:v>
                </c:pt>
                <c:pt idx="3">
                  <c:v>Provided trainings at my institution</c:v>
                </c:pt>
                <c:pt idx="4">
                  <c:v>Assigned as a mentee or advisee</c:v>
                </c:pt>
                <c:pt idx="5">
                  <c:v>Provided a formal demonstration of your MOOC</c:v>
                </c:pt>
                <c:pt idx="6">
                  <c:v>Provided your MOOC as an example</c:v>
                </c:pt>
                <c:pt idx="7">
                  <c:v>Provided an informal demonstration of your MOOC</c:v>
                </c:pt>
                <c:pt idx="8">
                  <c:v>Presented MOOC studies in conferences</c:v>
                </c:pt>
              </c:strCache>
            </c:strRef>
          </c:cat>
          <c:val>
            <c:numRef>
              <c:f>Sheet4!$B$1:$B$9</c:f>
              <c:numCache>
                <c:formatCode>0%</c:formatCode>
                <c:ptCount val="9"/>
                <c:pt idx="0">
                  <c:v>8.4507042253521125E-2</c:v>
                </c:pt>
                <c:pt idx="1">
                  <c:v>9.8591549295774641E-2</c:v>
                </c:pt>
                <c:pt idx="2">
                  <c:v>0.11267605633802817</c:v>
                </c:pt>
                <c:pt idx="3">
                  <c:v>0.16901408450704225</c:v>
                </c:pt>
                <c:pt idx="4">
                  <c:v>0.176056338028169</c:v>
                </c:pt>
                <c:pt idx="5">
                  <c:v>0.23239436619718309</c:v>
                </c:pt>
                <c:pt idx="6">
                  <c:v>0.42957746478873238</c:v>
                </c:pt>
                <c:pt idx="7">
                  <c:v>0.43661971830985913</c:v>
                </c:pt>
                <c:pt idx="8">
                  <c:v>0.47183098591549294</c:v>
                </c:pt>
              </c:numCache>
            </c:numRef>
          </c:val>
          <c:extLst>
            <c:ext xmlns:c16="http://schemas.microsoft.com/office/drawing/2014/chart" uri="{C3380CC4-5D6E-409C-BE32-E72D297353CC}">
              <c16:uniqueId val="{00000000-F829-4F19-913F-5F8E97E32230}"/>
            </c:ext>
          </c:extLst>
        </c:ser>
        <c:dLbls>
          <c:showLegendKey val="0"/>
          <c:showVal val="0"/>
          <c:showCatName val="0"/>
          <c:showSerName val="0"/>
          <c:showPercent val="0"/>
          <c:showBubbleSize val="0"/>
        </c:dLbls>
        <c:gapWidth val="182"/>
        <c:axId val="160836792"/>
        <c:axId val="160837184"/>
      </c:barChart>
      <c:catAx>
        <c:axId val="160836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837184"/>
        <c:crosses val="autoZero"/>
        <c:auto val="1"/>
        <c:lblAlgn val="ctr"/>
        <c:lblOffset val="100"/>
        <c:noMultiLvlLbl val="0"/>
      </c:catAx>
      <c:valAx>
        <c:axId val="1608371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836792"/>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10/27/2019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10/27/2019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40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9296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6156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8809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74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34292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5944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785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346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891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511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040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602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7530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12561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52523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70388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4338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1226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880432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8121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716247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10/27/2019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404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10/27/2019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954109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10/27/2019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362878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10/27/2019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26605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10/27/2019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851831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10/27/2019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8680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51013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4967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7847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70473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84700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13574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7711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13460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8736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49236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58102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546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85280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46BE722-59AF-4691-989E-582B68C8B1FD}"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2A7262F-15C6-4555-A40E-D4DE2D9D8EC1}" type="slidenum">
              <a:rPr lang="en-US"/>
              <a:pPr>
                <a:defRPr/>
              </a:pPr>
              <a:t>‹#›</a:t>
            </a:fld>
            <a:endParaRPr lang="en-US"/>
          </a:p>
        </p:txBody>
      </p:sp>
    </p:spTree>
    <p:extLst>
      <p:ext uri="{BB962C8B-B14F-4D97-AF65-F5344CB8AC3E}">
        <p14:creationId xmlns:p14="http://schemas.microsoft.com/office/powerpoint/2010/main" val="3230144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91C06B-BEE7-4B93-ABA3-C33C1E0DED8F}"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AB6B85-E204-4728-9E33-E07894FDC67F}" type="slidenum">
              <a:rPr lang="en-US"/>
              <a:pPr>
                <a:defRPr/>
              </a:pPr>
              <a:t>‹#›</a:t>
            </a:fld>
            <a:endParaRPr lang="en-US"/>
          </a:p>
        </p:txBody>
      </p:sp>
    </p:spTree>
    <p:extLst>
      <p:ext uri="{BB962C8B-B14F-4D97-AF65-F5344CB8AC3E}">
        <p14:creationId xmlns:p14="http://schemas.microsoft.com/office/powerpoint/2010/main" val="211110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CEC6C7-AB8B-41B1-90B6-2D453E3B9939}"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6635F4-EF56-4435-97E1-938F38EA2B34}" type="slidenum">
              <a:rPr lang="en-US"/>
              <a:pPr>
                <a:defRPr/>
              </a:pPr>
              <a:t>‹#›</a:t>
            </a:fld>
            <a:endParaRPr lang="en-US"/>
          </a:p>
        </p:txBody>
      </p:sp>
    </p:spTree>
    <p:extLst>
      <p:ext uri="{BB962C8B-B14F-4D97-AF65-F5344CB8AC3E}">
        <p14:creationId xmlns:p14="http://schemas.microsoft.com/office/powerpoint/2010/main" val="653153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315D2F-B293-43BB-81B0-78090F9217D5}" type="datetimeFigureOut">
              <a:rPr lang="en-US"/>
              <a:pPr>
                <a:defRPr/>
              </a:pPr>
              <a:t>10/27/2019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45A449-A86E-4646-9243-73EFFB64DADE}" type="slidenum">
              <a:rPr lang="en-US"/>
              <a:pPr>
                <a:defRPr/>
              </a:pPr>
              <a:t>‹#›</a:t>
            </a:fld>
            <a:endParaRPr lang="en-US"/>
          </a:p>
        </p:txBody>
      </p:sp>
    </p:spTree>
    <p:extLst>
      <p:ext uri="{BB962C8B-B14F-4D97-AF65-F5344CB8AC3E}">
        <p14:creationId xmlns:p14="http://schemas.microsoft.com/office/powerpoint/2010/main" val="604698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FF782A-8D06-42C6-AA52-1D92AFCE7B0C}" type="datetimeFigureOut">
              <a:rPr lang="en-US"/>
              <a:pPr>
                <a:defRPr/>
              </a:pPr>
              <a:t>10/27/2019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33609B-FFB0-4A7F-A2FF-B2C657D4CFA6}" type="slidenum">
              <a:rPr lang="en-US"/>
              <a:pPr>
                <a:defRPr/>
              </a:pPr>
              <a:t>‹#›</a:t>
            </a:fld>
            <a:endParaRPr lang="en-US"/>
          </a:p>
        </p:txBody>
      </p:sp>
    </p:spTree>
    <p:extLst>
      <p:ext uri="{BB962C8B-B14F-4D97-AF65-F5344CB8AC3E}">
        <p14:creationId xmlns:p14="http://schemas.microsoft.com/office/powerpoint/2010/main" val="2813440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08576A-62FF-4151-A651-3770273EC171}" type="datetimeFigureOut">
              <a:rPr lang="en-US"/>
              <a:pPr>
                <a:defRPr/>
              </a:pPr>
              <a:t>10/27/2019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65C011-E9AA-4AA4-9DEA-40E7341C3F24}" type="slidenum">
              <a:rPr lang="en-US"/>
              <a:pPr>
                <a:defRPr/>
              </a:pPr>
              <a:t>‹#›</a:t>
            </a:fld>
            <a:endParaRPr lang="en-US"/>
          </a:p>
        </p:txBody>
      </p:sp>
    </p:spTree>
    <p:extLst>
      <p:ext uri="{BB962C8B-B14F-4D97-AF65-F5344CB8AC3E}">
        <p14:creationId xmlns:p14="http://schemas.microsoft.com/office/powerpoint/2010/main" val="263724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0FC4A83-9CDA-41CB-8A41-84D04E0CC832}" type="datetimeFigureOut">
              <a:rPr lang="en-US"/>
              <a:pPr>
                <a:defRPr/>
              </a:pPr>
              <a:t>10/27/2019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596717-C306-484C-B528-083EB49D9BA9}" type="slidenum">
              <a:rPr lang="en-US"/>
              <a:pPr>
                <a:defRPr/>
              </a:pPr>
              <a:t>‹#›</a:t>
            </a:fld>
            <a:endParaRPr lang="en-US"/>
          </a:p>
        </p:txBody>
      </p:sp>
    </p:spTree>
    <p:extLst>
      <p:ext uri="{BB962C8B-B14F-4D97-AF65-F5344CB8AC3E}">
        <p14:creationId xmlns:p14="http://schemas.microsoft.com/office/powerpoint/2010/main" val="600678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56212F-1E32-4BC6-A462-663ACBB5C922}" type="datetimeFigureOut">
              <a:rPr lang="en-US"/>
              <a:pPr>
                <a:defRPr/>
              </a:pPr>
              <a:t>10/27/2019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026DB6-4D30-4EC2-A277-A5375584F3FF}" type="slidenum">
              <a:rPr lang="en-US"/>
              <a:pPr>
                <a:defRPr/>
              </a:pPr>
              <a:t>‹#›</a:t>
            </a:fld>
            <a:endParaRPr lang="en-US"/>
          </a:p>
        </p:txBody>
      </p:sp>
    </p:spTree>
    <p:extLst>
      <p:ext uri="{BB962C8B-B14F-4D97-AF65-F5344CB8AC3E}">
        <p14:creationId xmlns:p14="http://schemas.microsoft.com/office/powerpoint/2010/main" val="1796882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78B13C-FEAF-486D-908C-8CC4A58B6916}" type="datetimeFigureOut">
              <a:rPr lang="en-US"/>
              <a:pPr>
                <a:defRPr/>
              </a:pPr>
              <a:t>10/27/2019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23960E-9C15-48BD-B78F-335A18C9B14D}" type="slidenum">
              <a:rPr lang="en-US"/>
              <a:pPr>
                <a:defRPr/>
              </a:pPr>
              <a:t>‹#›</a:t>
            </a:fld>
            <a:endParaRPr lang="en-US"/>
          </a:p>
        </p:txBody>
      </p:sp>
    </p:spTree>
    <p:extLst>
      <p:ext uri="{BB962C8B-B14F-4D97-AF65-F5344CB8AC3E}">
        <p14:creationId xmlns:p14="http://schemas.microsoft.com/office/powerpoint/2010/main" val="358861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320A419-9A9E-4DFA-9510-A9F602D4976F}"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5E226A-C0CB-45C6-B950-CB0817248271}" type="slidenum">
              <a:rPr lang="en-US"/>
              <a:pPr>
                <a:defRPr/>
              </a:pPr>
              <a:t>‹#›</a:t>
            </a:fld>
            <a:endParaRPr lang="en-US"/>
          </a:p>
        </p:txBody>
      </p:sp>
    </p:spTree>
    <p:extLst>
      <p:ext uri="{BB962C8B-B14F-4D97-AF65-F5344CB8AC3E}">
        <p14:creationId xmlns:p14="http://schemas.microsoft.com/office/powerpoint/2010/main" val="3536016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CD5D01-7FA8-4A45-ABF3-90B53E7EBA8A}" type="datetimeFigureOut">
              <a:rPr lang="en-US"/>
              <a:pPr>
                <a:defRPr/>
              </a:pPr>
              <a:t>10/27/2019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13CEC01-D3AF-4705-B82D-2B6808FD416B}" type="slidenum">
              <a:rPr lang="en-US"/>
              <a:pPr>
                <a:defRPr/>
              </a:pPr>
              <a:t>‹#›</a:t>
            </a:fld>
            <a:endParaRPr lang="en-US"/>
          </a:p>
        </p:txBody>
      </p:sp>
    </p:spTree>
    <p:extLst>
      <p:ext uri="{BB962C8B-B14F-4D97-AF65-F5344CB8AC3E}">
        <p14:creationId xmlns:p14="http://schemas.microsoft.com/office/powerpoint/2010/main" val="275711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04087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02298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36134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711206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362901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t>10/27/2019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416434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t>10/27/2019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232525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t>10/27/2019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370710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264681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003048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7795164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75095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0547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046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409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775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547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576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086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2959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924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29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350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1318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429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83788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095730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10/27/2019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65945868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10/27/2019</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1174701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10/27/2019</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408303788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52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24F50FEA-AABD-4780-842F-E460BDCE2F49}" type="datetimeFigureOut">
              <a:rPr lang="en-US">
                <a:cs typeface="Arial" panose="020B0604020202020204" pitchFamily="34" charset="0"/>
              </a:rPr>
              <a:pPr>
                <a:defRPr/>
              </a:pPr>
              <a:t>10/27/2019</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07E88584-630E-4E88-B9AD-3D3108332AD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84846990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C4C2746-64E0-492B-B02D-E29670BE2F17}" type="datetimeFigureOut">
              <a:rPr lang="en-US" smtClean="0"/>
              <a:t>10/27/2019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CEFBB8-3372-464D-B445-8C157B8C4958}" type="slidenum">
              <a:rPr lang="en-US" smtClean="0"/>
              <a:t>‹#›</a:t>
            </a:fld>
            <a:endParaRPr lang="en-US"/>
          </a:p>
        </p:txBody>
      </p:sp>
    </p:spTree>
    <p:extLst>
      <p:ext uri="{BB962C8B-B14F-4D97-AF65-F5344CB8AC3E}">
        <p14:creationId xmlns:p14="http://schemas.microsoft.com/office/powerpoint/2010/main" val="156223840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10/27/2019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50536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medium.com/@antoniaperezbravo/the-global-south-6d066634e037" TargetMode="External"/><Relationship Id="rId1" Type="http://schemas.openxmlformats.org/officeDocument/2006/relationships/slideLayout" Target="../slideLayouts/slideLayout32.xml"/><Relationship Id="rId4" Type="http://schemas.openxmlformats.org/officeDocument/2006/relationships/image" Target="../media/image125.jpg"/></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www.economist.com/leaders/2019/06/08/the-second-half-of-humanity-is-joining-the-internet" TargetMode="External"/><Relationship Id="rId1" Type="http://schemas.openxmlformats.org/officeDocument/2006/relationships/slideLayout" Target="../slideLayouts/slideLayout28.xml"/><Relationship Id="rId4" Type="http://schemas.openxmlformats.org/officeDocument/2006/relationships/image" Target="../media/image127.jpg"/></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theguardian.com/education/2014/mar/19/cost-barrier-students-global-south" TargetMode="External"/><Relationship Id="rId1" Type="http://schemas.openxmlformats.org/officeDocument/2006/relationships/slideLayout" Target="../slideLayouts/slideLayout61.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classcentral.com/report/swayam-for-credit/" TargetMode="External"/><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classcentral.com/report/swayam-for-credit/" TargetMode="External"/><Relationship Id="rId1" Type="http://schemas.openxmlformats.org/officeDocument/2006/relationships/slideLayout" Target="../slideLayouts/slideLayout61.xml"/><Relationship Id="rId4" Type="http://schemas.openxmlformats.org/officeDocument/2006/relationships/image" Target="../media/image131.png"/></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classcentral.com/report/swayam-for-credit/" TargetMode="Externa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www.edsurge.com/news/2019-02-26-much-ado-about-moocs-where-are-we-in-the-evolution-of-online-courses" TargetMode="External"/><Relationship Id="rId1" Type="http://schemas.openxmlformats.org/officeDocument/2006/relationships/slideLayout" Target="../slideLayouts/slideLayout6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hyperlink" Target="https://www.amazon.com/MOOCs-Open-Education-Global-South-dp-0367025779/dp/0367025779/ref=mt_paperback?_encoding=UTF8&amp;me=&amp;qid=1570630210" TargetMode="External"/><Relationship Id="rId1" Type="http://schemas.openxmlformats.org/officeDocument/2006/relationships/slideLayout" Target="../slideLayouts/slideLayout32.xml"/><Relationship Id="rId4" Type="http://schemas.openxmlformats.org/officeDocument/2006/relationships/image" Target="../media/image137.png"/></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3" Type="http://schemas.openxmlformats.org/officeDocument/2006/relationships/hyperlink" Target="http://trainingshare.com/twio-clip.php" TargetMode="External"/><Relationship Id="rId2" Type="http://schemas.openxmlformats.org/officeDocument/2006/relationships/image" Target="../media/image22.png"/><Relationship Id="rId1" Type="http://schemas.openxmlformats.org/officeDocument/2006/relationships/slideLayout" Target="../slideLayouts/slideLayout54.xml"/><Relationship Id="rId4" Type="http://schemas.openxmlformats.org/officeDocument/2006/relationships/image" Target="../media/image23.png"/></Relationships>
</file>

<file path=ppt/slides/_rels/slide11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2.jpg"/><Relationship Id="rId4" Type="http://schemas.openxmlformats.org/officeDocument/2006/relationships/image" Target="../media/image141.jp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academia.edu/36975860/Massification_of_higher_education_revisited" TargetMode="External"/><Relationship Id="rId2" Type="http://schemas.openxmlformats.org/officeDocument/2006/relationships/hyperlink" Target="https://www.insidehighered.com/blogs/technology-and-learning/why-future-asian-should-inform-your-universitys-strategy" TargetMode="Externa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insidehighered.com/blogs/technology-and-learning/thinking-about-massification-higher-education-revisited%E2%80%99"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ademia.edu/36975860/Massification_of_higher_education_revisited" TargetMode="External"/><Relationship Id="rId2" Type="http://schemas.openxmlformats.org/officeDocument/2006/relationships/hyperlink" Target="https://www.insidehighered.com/blogs/technology-and-learning/thinking-about-massification-higher-education-revisited%E2%80%99"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cademia.edu/36975860/Massification_of_higher_education_revisited"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cademia.edu/36975860/Massification_of_higher_education_revisited"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4.xml"/><Relationship Id="rId5" Type="http://schemas.openxmlformats.org/officeDocument/2006/relationships/image" Target="../media/image23.png"/><Relationship Id="rId4" Type="http://schemas.openxmlformats.org/officeDocument/2006/relationships/hyperlink" Target="http://trainingshare.com/twio-clip.ph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insidehighered.com/digital-learning/blogs/online-trending-now/maturing-mooc"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r.educause.edu/articles/2019/6/mooc-based-alternative-credentials-whats-the-value-for-the-learner" TargetMode="Externa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r.educause.edu/articles/2019/6/mooc-based-alternative-credentials-whats-the-value-for-the-learner" TargetMode="Externa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r.educause.edu/articles/2019/6/mooc-based-alternative-credentials-whats-the-value-for-the-learner" TargetMode="Externa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r.educause.edu/articles/2019/6/mooc-based-alternative-credentials-whats-the-value-for-the-learner" TargetMode="Externa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r.educause.edu/articles/2019/6/mooc-based-alternative-credentials-whats-the-value-for-the-learner" TargetMode="Externa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r.educause.edu/articles/2019/6/mooc-based-alternative-credentials-whats-the-value-for-the-learner" TargetMode="Externa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c.yuja.com/V/Video?v=210875&amp;node=1007877&amp;a=500504439&amp;autoplay=1" TargetMode="Externa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hyperlink" Target="https://magazine.clomedia.com/issue/october-2018/" TargetMode="External"/><Relationship Id="rId2" Type="http://schemas.openxmlformats.org/officeDocument/2006/relationships/hyperlink" Target="https://magazine.clomedia.com/issue/october-2018/teaching-the-world/" TargetMode="Externa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class-central.com/report/mooc-providers-list/" TargetMode="Externa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edx.org/course" TargetMode="External"/><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hyperlink" Target="https://www.edx.org/course" TargetMode="Externa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edx.org/benefits-of-bundling?utm_source=sailthru&amp;utm_medium=email&amp;utm_campaign=newsletter_featured_programs_20190523" TargetMode="External"/><Relationship Id="rId1" Type="http://schemas.openxmlformats.org/officeDocument/2006/relationships/slideLayout" Target="../slideLayouts/slideLayout61.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insidehighered.com/digital-learning/blogs/technology-and-learning/future-professional-credentialing-engagement" TargetMode="Externa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edsurge.com/news/2018-05-21-the-second-wave-of-mooc-hype-is-here-and-it-s-online-degrees" TargetMode="Externa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s://campustechnology.com/articles/2018/09/12/courseras-ceo-on-the-evolving-meaning-of-mooc.aspx" TargetMode="Externa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ampustechnology.com/articles/2019/03/20/how-moocs-make-money" TargetMode="Externa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insidehighered.com/news/2018/10/12/edx-launches-nine-low-cost-online-degrees"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class-central.com/pricing-charts/mooc-based-degrees" TargetMode="Externa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class-central.com/report/futurelearn-coventry-university-roll-50-online-degrees/"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class-central.com/report/futurelearn-coventry-university-roll-50-online-degrees/"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iblnews.org/2018/12/07/reinventing-the-college-degree-a-future-with-modular-credentials/" TargetMode="Externa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coursera.org/browse?utm_medium=email&amp;utm_source=marketing&amp;utm_campaign=aUAR4L-fEeW6i-NodUB9Qw&amp;languages=en" TargetMode="External"/><Relationship Id="rId1" Type="http://schemas.openxmlformats.org/officeDocument/2006/relationships/slideLayout" Target="../slideLayouts/slideLayout39.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techrepublic.com/article/report-59-of-employed-data-scientists-learned-skills-on-their-own-or-via-a-mooc/" TargetMode="External"/><Relationship Id="rId1" Type="http://schemas.openxmlformats.org/officeDocument/2006/relationships/slideLayout" Target="../slideLayouts/slideLayout32.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edsurge.com/news/2018-06-19-how-blockbuster-moocs-could-shape-the-future-of-teaching" TargetMode="Externa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hyperlink" Target="https://www.insidehighered.com/news/2018/10/12/edx-launches-nine-low-cost-online-degrees" TargetMode="External"/><Relationship Id="rId7" Type="http://schemas.openxmlformats.org/officeDocument/2006/relationships/image" Target="../media/image65.png"/><Relationship Id="rId2" Type="http://schemas.openxmlformats.org/officeDocument/2006/relationships/hyperlink" Target="https://campustechnology.com/articles/2017/03/01/edx-expands-micromasters-programs-with-data-science-digital-leadership-and-more.aspx" TargetMode="External"/><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news.mit.edu/2018/mit-launches-new-mitx-micromasters-program-principles-manufacturing-0109" TargetMode="External"/><Relationship Id="rId1" Type="http://schemas.openxmlformats.org/officeDocument/2006/relationships/slideLayout" Target="../slideLayouts/slideLayout28.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class-central.com/report/mooc-based-masters-degree/"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campustechnology.com/articles/2019/02/27/moocs-and-the-masters-degree.aspx"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classcentral.com/mooc-course-report/march-2019" TargetMode="Externa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classcentral.com/mooc-course-report/april-2019" TargetMode="Externa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chronicle.com/article/Top-5-MOOC-Providers-by-Number/244090?cid=cp216" TargetMode="External"/><Relationship Id="rId1" Type="http://schemas.openxmlformats.org/officeDocument/2006/relationships/slideLayout" Target="../slideLayouts/slideLayout4.xml"/><Relationship Id="rId4" Type="http://schemas.openxmlformats.org/officeDocument/2006/relationships/image" Target="../media/image93.jp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6.jpe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class-central.com/list/2018-s-most-popular-free-online-courses-wdtw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hyperlink" Target="https://www.class-central.com/list/2018-s-most-popular-free-online-courses-wdtww"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edsurge.com/news/2018-06-19-how-blockbuster-moocs-could-shape-the-future-of-teaching" TargetMode="Externa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hyperlink" Target="https://moociverse.com/" TargetMode="External"/><Relationship Id="rId2" Type="http://schemas.openxmlformats.org/officeDocument/2006/relationships/hyperlink" Target="https://moociverse.com/author/jwynblatt/" TargetMode="External"/><Relationship Id="rId1" Type="http://schemas.openxmlformats.org/officeDocument/2006/relationships/slideLayout" Target="../slideLayouts/slideLayout32.xml"/><Relationship Id="rId5" Type="http://schemas.openxmlformats.org/officeDocument/2006/relationships/image" Target="../media/image103.pn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hyperlink" Target="https://www.bondcap.com/report/itr19/" TargetMode="External"/><Relationship Id="rId2" Type="http://schemas.openxmlformats.org/officeDocument/2006/relationships/hyperlink" Target="https://www.insidehighered.com/blogs/technology-and-learning/33-online-education-questions-inspired-mary-meeker%E2%80%99s-2019-internet" TargetMode="External"/><Relationship Id="rId1" Type="http://schemas.openxmlformats.org/officeDocument/2006/relationships/slideLayout" Target="../slideLayouts/slideLayout32.xml"/><Relationship Id="rId4" Type="http://schemas.openxmlformats.org/officeDocument/2006/relationships/image" Target="../media/image104.webp"/></Relationships>
</file>

<file path=ppt/slides/_rels/slide68.xml.rels><?xml version="1.0" encoding="UTF-8" standalone="yes"?>
<Relationships xmlns="http://schemas.openxmlformats.org/package/2006/relationships"><Relationship Id="rId3" Type="http://schemas.openxmlformats.org/officeDocument/2006/relationships/hyperlink" Target="https://www.bondcap.com/report/itr19/" TargetMode="External"/><Relationship Id="rId2" Type="http://schemas.openxmlformats.org/officeDocument/2006/relationships/hyperlink" Target="https://www.insidehighered.com/blogs/technology-and-learning/33-online-education-questions-inspired-mary-meeker%E2%80%99s-2019-internet" TargetMode="External"/><Relationship Id="rId1" Type="http://schemas.openxmlformats.org/officeDocument/2006/relationships/slideLayout" Target="../slideLayouts/slideLayout32.xml"/><Relationship Id="rId5" Type="http://schemas.openxmlformats.org/officeDocument/2006/relationships/image" Target="../media/image106.webp"/><Relationship Id="rId4" Type="http://schemas.openxmlformats.org/officeDocument/2006/relationships/image" Target="../media/image105.webp"/></Relationships>
</file>

<file path=ppt/slides/_rels/slide69.xml.rels><?xml version="1.0" encoding="UTF-8" standalone="yes"?>
<Relationships xmlns="http://schemas.openxmlformats.org/package/2006/relationships"><Relationship Id="rId3" Type="http://schemas.openxmlformats.org/officeDocument/2006/relationships/hyperlink" Target="https://www.bondcap.com/report/itr19/" TargetMode="External"/><Relationship Id="rId2" Type="http://schemas.openxmlformats.org/officeDocument/2006/relationships/hyperlink" Target="https://www.insidehighered.com/blogs/technology-and-learning/33-online-education-questions-inspired-mary-meeker%E2%80%99s-2019-internet" TargetMode="External"/><Relationship Id="rId1" Type="http://schemas.openxmlformats.org/officeDocument/2006/relationships/slideLayout" Target="../slideLayouts/slideLayout32.xml"/><Relationship Id="rId4" Type="http://schemas.openxmlformats.org/officeDocument/2006/relationships/image" Target="../media/image107.webp"/></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coursetalk.com/"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www.irrodl.org/index.php/irrodl/article/view/2448/3655" TargetMode="Externa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edsurge.com/news/2018-06-19-how-blockbuster-moocs-could-shape-the-future-of-teaching" TargetMode="Externa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829917" y="558529"/>
            <a:ext cx="7697857" cy="2711445"/>
          </a:xfrm>
        </p:spPr>
        <p:txBody>
          <a:bodyPr>
            <a:noAutofit/>
          </a:bodyPr>
          <a:lstStyle/>
          <a:p>
            <a:pPr algn="ctr"/>
            <a:r>
              <a:rPr lang="en-US" dirty="0">
                <a:solidFill>
                  <a:srgbClr val="FFFF00"/>
                </a:solidFill>
              </a:rPr>
              <a:t>The Emergence and Status of MOOCs and MOOC Instructor Motivation and PD</a:t>
            </a:r>
            <a:b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sz="4400" b="1" i="0" u="none" strike="noStrike" kern="100" cap="none" spc="0" normalizeH="0" baseline="0" noProof="0" dirty="0">
              <a:ln>
                <a:noFill/>
              </a:ln>
              <a:solidFill>
                <a:prstClr val="black"/>
              </a:solidFill>
              <a:effectLst/>
              <a:uLnTx/>
              <a:uFillTx/>
              <a:latin typeface="BentonSansCond Light" panose="02000606030000020004" pitchFamily="50" charset="0"/>
              <a:ea typeface="+mj-ea"/>
              <a:cs typeface="Arial"/>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829917" y="3269974"/>
            <a:ext cx="7775580" cy="3191892"/>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Curtis J. Bonk| </a:t>
            </a: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cjbonk@Indiana.edu</a:t>
            </a:r>
            <a:endParaRPr kumimoji="0" lang="en-US" sz="2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Meina Zhu| </a:t>
            </a: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meinazhu@wayne.edu</a:t>
            </a:r>
            <a:endParaRPr kumimoji="0" lang="en-US" sz="2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With help from:</a:t>
            </a: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Min Young Doo| </a:t>
            </a: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scion2006@gmail.com</a:t>
            </a:r>
            <a:endParaRPr kumimoji="0" lang="en-US" sz="2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Ying Ting| </a:t>
            </a: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yingtang@hku.hk</a:t>
            </a:r>
            <a:endParaRPr kumimoji="0" lang="en-US" sz="2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2400" b="1" i="0" u="none" strike="noStrike" kern="1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Tuesday October 29, 2019</a:t>
            </a:r>
          </a:p>
          <a:p>
            <a:pPr marL="0" marR="0" lvl="0" indent="0" algn="ctr" defTabSz="457200" rtl="0" eaLnBrk="1" fontAlgn="auto" latinLnBrk="0" hangingPunct="1">
              <a:lnSpc>
                <a:spcPct val="150000"/>
              </a:lnSpc>
              <a:spcBef>
                <a:spcPct val="0"/>
              </a:spcBef>
              <a:spcAft>
                <a:spcPts val="0"/>
              </a:spcAft>
              <a:buClrTx/>
              <a:buSzTx/>
              <a:buFontTx/>
              <a:buNone/>
              <a:tabLst/>
              <a:defRPr/>
            </a:pPr>
            <a:endParaRPr kumimoji="0" lang="en-US" sz="1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5386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4AF7132-611B-4330-9272-6154D7ECEC82}"/>
              </a:ext>
            </a:extLst>
          </p:cNvPr>
          <p:cNvPicPr>
            <a:picLocks noChangeAspect="1"/>
          </p:cNvPicPr>
          <p:nvPr/>
        </p:nvPicPr>
        <p:blipFill rotWithShape="1">
          <a:blip r:embed="rId2"/>
          <a:srcRect l="20833" t="12122" r="4167" b="10606"/>
          <a:stretch/>
        </p:blipFill>
        <p:spPr>
          <a:xfrm>
            <a:off x="1676400" y="2667000"/>
            <a:ext cx="6858000" cy="3886200"/>
          </a:xfrm>
          <a:prstGeom prst="rect">
            <a:avLst/>
          </a:prstGeom>
        </p:spPr>
      </p:pic>
    </p:spTree>
    <p:extLst>
      <p:ext uri="{BB962C8B-B14F-4D97-AF65-F5344CB8AC3E}">
        <p14:creationId xmlns:p14="http://schemas.microsoft.com/office/powerpoint/2010/main" val="26049490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517169" y="1322494"/>
            <a:ext cx="8015594" cy="5022583"/>
          </a:xfrm>
        </p:spPr>
        <p:txBody>
          <a:bodyPr>
            <a:norm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Few MOOC instructors received training </a:t>
            </a: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prior to their first MOOC teaching experience.</a:t>
            </a:r>
          </a:p>
          <a:p>
            <a:r>
              <a:rPr lang="en-US" sz="2400" b="1" dirty="0">
                <a:latin typeface="Tahoma" panose="020B0604030504040204" pitchFamily="34" charset="0"/>
                <a:ea typeface="Tahoma" panose="020B0604030504040204" pitchFamily="34" charset="0"/>
                <a:cs typeface="Tahoma" panose="020B0604030504040204" pitchFamily="34" charset="0"/>
              </a:rPr>
              <a:t>Instructors’ motivation to teach MOOCs were mostly explained by their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intrinsic motivation</a:t>
            </a:r>
            <a:r>
              <a:rPr lang="en-US" sz="2400" b="1"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US" sz="2400" dirty="0"/>
              <a:t> </a:t>
            </a:r>
            <a:endParaRPr lang="en-GB" dirty="0"/>
          </a:p>
        </p:txBody>
      </p:sp>
      <p:sp>
        <p:nvSpPr>
          <p:cNvPr id="3" name="Slide Number Placeholder 2"/>
          <p:cNvSpPr>
            <a:spLocks noGrp="1"/>
          </p:cNvSpPr>
          <p:nvPr>
            <p:ph type="sldNum" sz="quarter" idx="4"/>
          </p:nvPr>
        </p:nvSpPr>
        <p:spPr/>
        <p:txBody>
          <a:bodyPr/>
          <a:lstStyle/>
          <a:p>
            <a:fld id="{136F273C-9302-4EE3-8F13-E17C1857F5E7}" type="slidenum">
              <a:rPr lang="en-US" smtClean="0"/>
              <a:pPr/>
              <a:t>100</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Discussion</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표 1">
            <a:extLst>
              <a:ext uri="{FF2B5EF4-FFF2-40B4-BE49-F238E27FC236}">
                <a16:creationId xmlns:a16="http://schemas.microsoft.com/office/drawing/2014/main" id="{C19DC389-67FA-48AC-B99E-2EEE65EE0BFF}"/>
              </a:ext>
            </a:extLst>
          </p:cNvPr>
          <p:cNvGraphicFramePr>
            <a:graphicFrameLocks noGrp="1"/>
          </p:cNvGraphicFramePr>
          <p:nvPr>
            <p:extLst>
              <p:ext uri="{D42A27DB-BD31-4B8C-83A1-F6EECF244321}">
                <p14:modId xmlns:p14="http://schemas.microsoft.com/office/powerpoint/2010/main" val="3998131371"/>
              </p:ext>
            </p:extLst>
          </p:nvPr>
        </p:nvGraphicFramePr>
        <p:xfrm>
          <a:off x="933221" y="3424551"/>
          <a:ext cx="7599542" cy="2381531"/>
        </p:xfrm>
        <a:graphic>
          <a:graphicData uri="http://schemas.openxmlformats.org/drawingml/2006/table">
            <a:tbl>
              <a:tblPr firstRow="1" bandRow="1">
                <a:tableStyleId>{5C22544A-7EE6-4342-B048-85BDC9FD1C3A}</a:tableStyleId>
              </a:tblPr>
              <a:tblGrid>
                <a:gridCol w="1975555">
                  <a:extLst>
                    <a:ext uri="{9D8B030D-6E8A-4147-A177-3AD203B41FA5}">
                      <a16:colId xmlns:a16="http://schemas.microsoft.com/office/drawing/2014/main" val="1899237455"/>
                    </a:ext>
                  </a:extLst>
                </a:gridCol>
                <a:gridCol w="5623987">
                  <a:extLst>
                    <a:ext uri="{9D8B030D-6E8A-4147-A177-3AD203B41FA5}">
                      <a16:colId xmlns:a16="http://schemas.microsoft.com/office/drawing/2014/main" val="3079645109"/>
                    </a:ext>
                  </a:extLst>
                </a:gridCol>
              </a:tblGrid>
              <a:tr h="1375691">
                <a:tc>
                  <a:txBody>
                    <a:bodyPr/>
                    <a:lstStyle/>
                    <a:p>
                      <a:pPr algn="ctr"/>
                      <a:endParaRPr lang="en-US" sz="2000" b="0" dirty="0">
                        <a:latin typeface="Tahoma" panose="020B0604030504040204" pitchFamily="34" charset="0"/>
                        <a:ea typeface="Tahoma" panose="020B0604030504040204" pitchFamily="34" charset="0"/>
                        <a:cs typeface="Tahoma" panose="020B0604030504040204" pitchFamily="34" charset="0"/>
                      </a:endParaRPr>
                    </a:p>
                    <a:p>
                      <a:pPr algn="ctr"/>
                      <a:r>
                        <a:rPr lang="en-US" sz="2000" b="0" dirty="0">
                          <a:latin typeface="Tahoma" panose="020B0604030504040204" pitchFamily="34" charset="0"/>
                          <a:ea typeface="Tahoma" panose="020B0604030504040204" pitchFamily="34" charset="0"/>
                          <a:cs typeface="Tahoma" panose="020B0604030504040204" pitchFamily="34" charset="0"/>
                        </a:rPr>
                        <a:t>Intrinsic motivation </a:t>
                      </a:r>
                      <a:endParaRPr lang="en-GB" sz="2000"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Interest in new learning technology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Service to the public and community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Desire to promote subject matter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Personal growth and development</a:t>
                      </a:r>
                    </a:p>
                  </a:txBody>
                  <a:tcPr/>
                </a:tc>
                <a:extLst>
                  <a:ext uri="{0D108BD9-81ED-4DB2-BD59-A6C34878D82A}">
                    <a16:rowId xmlns:a16="http://schemas.microsoft.com/office/drawing/2014/main" val="577562074"/>
                  </a:ext>
                </a:extLst>
              </a:tr>
              <a:tr h="877527">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dirty="0">
                          <a:latin typeface="Tahoma" panose="020B0604030504040204" pitchFamily="34" charset="0"/>
                          <a:ea typeface="Tahoma" panose="020B0604030504040204" pitchFamily="34" charset="0"/>
                          <a:cs typeface="Tahoma" panose="020B0604030504040204" pitchFamily="34" charset="0"/>
                        </a:rPr>
                        <a:t>Extrinsic motivation</a:t>
                      </a:r>
                    </a:p>
                  </a:txBody>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Financial incentives and course release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Research purposes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ahoma" panose="020B0604030504040204" pitchFamily="34" charset="0"/>
                          <a:ea typeface="Tahoma" panose="020B0604030504040204" pitchFamily="34" charset="0"/>
                          <a:cs typeface="Tahoma" panose="020B0604030504040204" pitchFamily="34" charset="0"/>
                        </a:rPr>
                        <a:t>Institutional goals</a:t>
                      </a:r>
                      <a:endParaRPr lang="en-GB" sz="2000" b="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952611411"/>
                  </a:ext>
                </a:extLst>
              </a:tr>
            </a:tbl>
          </a:graphicData>
        </a:graphic>
      </p:graphicFrame>
    </p:spTree>
    <p:extLst>
      <p:ext uri="{BB962C8B-B14F-4D97-AF65-F5344CB8AC3E}">
        <p14:creationId xmlns:p14="http://schemas.microsoft.com/office/powerpoint/2010/main" val="1159629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450495" y="1547329"/>
            <a:ext cx="8243009" cy="5022583"/>
          </a:xfrm>
        </p:spPr>
        <p:txBody>
          <a:bodyPr>
            <a:noAutofit/>
          </a:bodyPr>
          <a:lstStyle/>
          <a:p>
            <a:pPr marL="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3. A MOOC is perceived as an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effective way to network </a:t>
            </a: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with professionals who have the same academic interests.</a:t>
            </a:r>
          </a:p>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4.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Promoting the institutions’ interests </a:t>
            </a:r>
            <a:r>
              <a:rPr lang="en-US" sz="2000" b="1" dirty="0">
                <a:latin typeface="Tahoma" panose="020B0604030504040204" pitchFamily="34" charset="0"/>
                <a:ea typeface="Tahoma" panose="020B0604030504040204" pitchFamily="34" charset="0"/>
                <a:cs typeface="Tahoma" panose="020B0604030504040204" pitchFamily="34" charset="0"/>
              </a:rPr>
              <a:t>was also found to be motivation for MOOC instructors.</a:t>
            </a:r>
          </a:p>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5.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Primary frustrations </a:t>
            </a:r>
            <a:r>
              <a:rPr lang="en-US" sz="2000" b="1" dirty="0">
                <a:latin typeface="Tahoma" panose="020B0604030504040204" pitchFamily="34" charset="0"/>
                <a:ea typeface="Tahoma" panose="020B0604030504040204" pitchFamily="34" charset="0"/>
                <a:cs typeface="Tahoma" panose="020B0604030504040204" pitchFamily="34" charset="0"/>
              </a:rPr>
              <a:t>of MOOC instructors include…</a:t>
            </a:r>
          </a:p>
          <a:p>
            <a:pPr marL="400050" lvl="1" indent="0">
              <a:buNone/>
            </a:pPr>
            <a:r>
              <a:rPr lang="en-US" b="1" dirty="0">
                <a:latin typeface="Tahoma" panose="020B0604030504040204" pitchFamily="34" charset="0"/>
                <a:ea typeface="Tahoma" panose="020B0604030504040204" pitchFamily="34" charset="0"/>
                <a:cs typeface="Tahoma" panose="020B0604030504040204" pitchFamily="34" charset="0"/>
              </a:rPr>
              <a:t>- The low level of interaction with students</a:t>
            </a:r>
          </a:p>
          <a:p>
            <a:pPr marL="400050" lvl="1" indent="0">
              <a:buNone/>
            </a:pPr>
            <a:r>
              <a:rPr lang="en-US" b="1" dirty="0">
                <a:latin typeface="Tahoma" panose="020B0604030504040204" pitchFamily="34" charset="0"/>
                <a:ea typeface="Tahoma" panose="020B0604030504040204" pitchFamily="34" charset="0"/>
                <a:cs typeface="Tahoma" panose="020B0604030504040204" pitchFamily="34" charset="0"/>
              </a:rPr>
              <a:t>- Lack of recognition for the time for developing and teaching MOOCS</a:t>
            </a:r>
          </a:p>
          <a:p>
            <a:pPr marL="0" indent="0">
              <a:buNone/>
            </a:pPr>
            <a:r>
              <a:rPr lang="en-US" sz="2000" b="1" dirty="0">
                <a:latin typeface="Tahoma" panose="020B0604030504040204" pitchFamily="34" charset="0"/>
                <a:ea typeface="Tahoma" panose="020B0604030504040204" pitchFamily="34" charset="0"/>
                <a:cs typeface="Tahoma" panose="020B0604030504040204" pitchFamily="34" charset="0"/>
              </a:rPr>
              <a:t>6.  MOOC instructors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wanted to learn more </a:t>
            </a:r>
            <a:r>
              <a:rPr lang="en-US" sz="2000" b="1" dirty="0">
                <a:latin typeface="Tahoma" panose="020B0604030504040204" pitchFamily="34" charset="0"/>
                <a:ea typeface="Tahoma" panose="020B0604030504040204" pitchFamily="34" charset="0"/>
                <a:cs typeface="Tahoma" panose="020B0604030504040204" pitchFamily="34" charset="0"/>
              </a:rPr>
              <a:t>about how to deliver MOOCs effectively!</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4"/>
          </p:nvPr>
        </p:nvSpPr>
        <p:spPr/>
        <p:txBody>
          <a:bodyPr/>
          <a:lstStyle/>
          <a:p>
            <a:fld id="{136F273C-9302-4EE3-8F13-E17C1857F5E7}" type="slidenum">
              <a:rPr lang="en-US" smtClean="0"/>
              <a:pPr/>
              <a:t>101</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Discussion</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205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800100" lvl="1" indent="-342900">
              <a:lnSpc>
                <a:spcPct val="20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Stackable Degrees (i.e., </a:t>
            </a:r>
            <a:r>
              <a:rPr lang="en-US" sz="2400" b="1" dirty="0" err="1">
                <a:latin typeface="Tahoma" panose="020B0604030504040204" pitchFamily="34" charset="0"/>
                <a:ea typeface="Tahoma" panose="020B0604030504040204" pitchFamily="34" charset="0"/>
                <a:cs typeface="Tahoma" panose="020B0604030504040204" pitchFamily="34" charset="0"/>
              </a:rPr>
              <a:t>microcredentials</a:t>
            </a:r>
            <a:r>
              <a:rPr lang="en-US" sz="2400" b="1" dirty="0">
                <a:latin typeface="Tahoma" panose="020B0604030504040204" pitchFamily="34" charset="0"/>
                <a:ea typeface="Tahoma" panose="020B0604030504040204" pitchFamily="34" charset="0"/>
                <a:cs typeface="Tahoma" panose="020B0604030504040204" pitchFamily="34" charset="0"/>
              </a:rPr>
              <a:t> lead to degree programs)</a:t>
            </a:r>
          </a:p>
          <a:p>
            <a:pPr marL="800100" lvl="1" indent="-342900">
              <a:lnSpc>
                <a:spcPct val="20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Unique Partnerships for MOOC programs</a:t>
            </a:r>
          </a:p>
          <a:p>
            <a:pPr marL="800100" lvl="1" indent="-342900">
              <a:lnSpc>
                <a:spcPct val="20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AI Grading and Feedback Mechanisms</a:t>
            </a:r>
          </a:p>
          <a:p>
            <a:pPr marL="800100" lvl="1" indent="-342900">
              <a:lnSpc>
                <a:spcPct val="20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Adaptive Technologies…Adaptive Learning</a:t>
            </a:r>
          </a:p>
          <a:p>
            <a:pPr marL="800100" lvl="1" indent="-342900">
              <a:lnSpc>
                <a:spcPct val="20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Increased Access in the Global South</a:t>
            </a: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Possibile</a:t>
            </a:r>
            <a:r>
              <a:rPr kumimoji="0" lang="en-US" sz="2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Future Trends…?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813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9,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Asha Kanwar, President and CEO, Commonwealth of Learning (COL), PCF9 Conference, Edinburgh, Scotland</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EAC595E-5AB9-4222-9867-C86F41335DE5}"/>
              </a:ext>
            </a:extLst>
          </p:cNvPr>
          <p:cNvPicPr>
            <a:picLocks noChangeAspect="1"/>
          </p:cNvPicPr>
          <p:nvPr/>
        </p:nvPicPr>
        <p:blipFill rotWithShape="1">
          <a:blip r:embed="rId2"/>
          <a:srcRect l="10000" t="14194" r="23333" b="-128"/>
          <a:stretch/>
        </p:blipFill>
        <p:spPr>
          <a:xfrm>
            <a:off x="1295400" y="2438400"/>
            <a:ext cx="5715000" cy="4286250"/>
          </a:xfrm>
          <a:prstGeom prst="rect">
            <a:avLst/>
          </a:prstGeom>
        </p:spPr>
      </p:pic>
    </p:spTree>
    <p:extLst>
      <p:ext uri="{BB962C8B-B14F-4D97-AF65-F5344CB8AC3E}">
        <p14:creationId xmlns:p14="http://schemas.microsoft.com/office/powerpoint/2010/main" val="13044813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March 26, 2017</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t>The Global South</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Antonia Perez Bravo</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https://medium.com/@antoniaperezbravo/the-global-south-6d066634e037</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7EC80FE-E434-42DC-93C2-085F0A16FD56}"/>
              </a:ext>
            </a:extLst>
          </p:cNvPr>
          <p:cNvPicPr>
            <a:picLocks noChangeAspect="1"/>
          </p:cNvPicPr>
          <p:nvPr/>
        </p:nvPicPr>
        <p:blipFill rotWithShape="1">
          <a:blip r:embed="rId3"/>
          <a:srcRect l="25833" t="21116" r="25000" b="34245"/>
          <a:stretch/>
        </p:blipFill>
        <p:spPr>
          <a:xfrm>
            <a:off x="145358" y="2938790"/>
            <a:ext cx="6785162" cy="3910093"/>
          </a:xfrm>
          <a:prstGeom prst="rect">
            <a:avLst/>
          </a:prstGeom>
        </p:spPr>
      </p:pic>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C64274AC-E94E-4FFE-9F58-856EB9B7A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536" y="2667000"/>
            <a:ext cx="2564106" cy="3687288"/>
          </a:xfrm>
          <a:prstGeom prst="rect">
            <a:avLst/>
          </a:prstGeom>
        </p:spPr>
      </p:pic>
    </p:spTree>
    <p:extLst>
      <p:ext uri="{BB962C8B-B14F-4D97-AF65-F5344CB8AC3E}">
        <p14:creationId xmlns:p14="http://schemas.microsoft.com/office/powerpoint/2010/main" val="23987390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762000" y="304800"/>
            <a:ext cx="7924800" cy="2398364"/>
          </a:xfrm>
        </p:spPr>
        <p:txBody>
          <a:bodyPr vert="horz" lIns="68580" tIns="34290" rIns="68580" bIns="34290" rtlCol="0" anchor="ct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June 8,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second half of humanity is joining the internet:</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They will change it, and it will change them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Economist</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https://www.economist.com/leaders/2019/06/08/the-second-half-of-humanity-is-joining-the-internet</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9E2B190-7197-4A78-8A74-CF1D7F122218}"/>
              </a:ext>
            </a:extLst>
          </p:cNvPr>
          <p:cNvPicPr>
            <a:picLocks noChangeAspect="1"/>
          </p:cNvPicPr>
          <p:nvPr/>
        </p:nvPicPr>
        <p:blipFill rotWithShape="1">
          <a:blip r:embed="rId3"/>
          <a:srcRect l="2500" t="15347" r="22500" b="6018"/>
          <a:stretch/>
        </p:blipFill>
        <p:spPr>
          <a:xfrm>
            <a:off x="-15910" y="2703164"/>
            <a:ext cx="5685692" cy="3727288"/>
          </a:xfrm>
          <a:prstGeom prst="rect">
            <a:avLst/>
          </a:prstGeom>
        </p:spPr>
      </p:pic>
      <p:pic>
        <p:nvPicPr>
          <p:cNvPr id="6" name="Picture 5">
            <a:extLst>
              <a:ext uri="{FF2B5EF4-FFF2-40B4-BE49-F238E27FC236}">
                <a16:creationId xmlns:a16="http://schemas.microsoft.com/office/drawing/2014/main" id="{5B8E571F-801D-4ED0-92E6-31C4EAE13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376" y="4154836"/>
            <a:ext cx="4805624" cy="2703164"/>
          </a:xfrm>
          <a:prstGeom prst="rect">
            <a:avLst/>
          </a:prstGeom>
        </p:spPr>
      </p:pic>
    </p:spTree>
    <p:extLst>
      <p:ext uri="{BB962C8B-B14F-4D97-AF65-F5344CB8AC3E}">
        <p14:creationId xmlns:p14="http://schemas.microsoft.com/office/powerpoint/2010/main" val="28659287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64844" y="-152400"/>
            <a:ext cx="8626756" cy="2971791"/>
          </a:xfrm>
        </p:spPr>
        <p:txBody>
          <a:bodyPr vert="horz" lIns="91440" tIns="45720" rIns="91440" bIns="45720" rtlCol="0" anchor="ctr">
            <a:normAutofit fontScale="90000"/>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6, 2014</a:t>
            </a:r>
            <a:br>
              <a:rPr lang="en-US" sz="1800" b="1" dirty="0">
                <a:latin typeface="Tahoma" panose="020B0604030504040204" pitchFamily="34" charset="0"/>
                <a:ea typeface="Tahoma" panose="020B0604030504040204" pitchFamily="34" charset="0"/>
                <a:cs typeface="Tahoma" panose="020B0604030504040204" pitchFamily="34" charset="0"/>
              </a:rPr>
            </a:br>
            <a:r>
              <a:rPr lang="en-US" b="1" dirty="0" err="1"/>
              <a:t>Moocs</a:t>
            </a:r>
            <a:r>
              <a:rPr lang="en-US" b="1" dirty="0"/>
              <a:t>: students in the global south are wary of a 'sage on the stage’ </a:t>
            </a:r>
            <a:br>
              <a:rPr lang="en-US" b="1" dirty="0"/>
            </a:br>
            <a:r>
              <a:rPr lang="en-US" b="1" dirty="0"/>
              <a:t>Charlotte Gunawardena, The Guardian</a:t>
            </a:r>
            <a:br>
              <a:rPr lang="en-US" b="1" dirty="0"/>
            </a:br>
            <a:r>
              <a:rPr lang="en-US" sz="1300" b="1" dirty="0">
                <a:hlinkClick r:id="rId2"/>
              </a:rPr>
              <a:t>https://www.theguardian.com/education/2014/mar/19/cost-barrier-students-global-south</a:t>
            </a:r>
            <a:r>
              <a:rPr lang="en-US" sz="1300" b="1" dirty="0"/>
              <a:t> </a:t>
            </a:r>
            <a:endParaRPr lang="en-US" sz="18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9BFC526-A25D-4DE9-B4A2-EFD45480AD71}"/>
              </a:ext>
            </a:extLst>
          </p:cNvPr>
          <p:cNvPicPr>
            <a:picLocks noChangeAspect="1"/>
          </p:cNvPicPr>
          <p:nvPr/>
        </p:nvPicPr>
        <p:blipFill rotWithShape="1">
          <a:blip r:embed="rId3"/>
          <a:srcRect l="7672" t="8889" r="10318" b="22424"/>
          <a:stretch/>
        </p:blipFill>
        <p:spPr>
          <a:xfrm>
            <a:off x="1600200" y="2895600"/>
            <a:ext cx="5723078" cy="3804194"/>
          </a:xfrm>
          <a:prstGeom prst="rect">
            <a:avLst/>
          </a:prstGeom>
        </p:spPr>
      </p:pic>
    </p:spTree>
    <p:extLst>
      <p:ext uri="{BB962C8B-B14F-4D97-AF65-F5344CB8AC3E}">
        <p14:creationId xmlns:p14="http://schemas.microsoft.com/office/powerpoint/2010/main" val="15556564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81000" y="801307"/>
            <a:ext cx="8382000" cy="2389143"/>
          </a:xfrm>
        </p:spPr>
        <p:txBody>
          <a:bodyPr vert="horz" lIns="91440" tIns="45720" rIns="91440" bIns="45720" rtlCol="0" anchor="ctr">
            <a:normAutofit/>
          </a:bodyPr>
          <a:lstStyle/>
          <a:p>
            <a:pPr defTabSz="914400">
              <a:lnSpc>
                <a:spcPct val="9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April 2, 2019</a:t>
            </a:r>
            <a:br>
              <a:rPr lang="en-US" sz="2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t>In India, MOOCs Are Now Part of the Education System</a:t>
            </a:r>
            <a:br>
              <a:rPr lang="en-US" b="1" dirty="0"/>
            </a:br>
            <a:r>
              <a:rPr lang="en-US" sz="2700" b="1" dirty="0" err="1"/>
              <a:t>Manoal</a:t>
            </a:r>
            <a:r>
              <a:rPr lang="en-US" sz="2700" b="1" dirty="0"/>
              <a:t> Cortes Mendez, Class Central</a:t>
            </a:r>
            <a:br>
              <a:rPr lang="en-US" sz="3200" dirty="0"/>
            </a:br>
            <a:r>
              <a:rPr lang="en-US" sz="1200" dirty="0">
                <a:hlinkClick r:id="rId2"/>
              </a:rPr>
              <a:t>https://www.classcentral.com/report/swayam-for-credit/</a:t>
            </a:r>
            <a:r>
              <a:rPr lang="en-US" sz="1200" dirty="0"/>
              <a:t> </a:t>
            </a:r>
            <a:endParaRPr lang="en-US" sz="13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AEA0489-04B6-43D5-819E-2FDFA79A03B5}"/>
              </a:ext>
            </a:extLst>
          </p:cNvPr>
          <p:cNvPicPr>
            <a:picLocks noChangeAspect="1"/>
          </p:cNvPicPr>
          <p:nvPr/>
        </p:nvPicPr>
        <p:blipFill rotWithShape="1">
          <a:blip r:embed="rId3"/>
          <a:srcRect l="30880" t="31111" r="32617" b="24704"/>
          <a:stretch/>
        </p:blipFill>
        <p:spPr>
          <a:xfrm>
            <a:off x="2971800" y="3409627"/>
            <a:ext cx="3200400" cy="3030211"/>
          </a:xfrm>
          <a:prstGeom prst="rect">
            <a:avLst/>
          </a:prstGeom>
        </p:spPr>
      </p:pic>
    </p:spTree>
    <p:extLst>
      <p:ext uri="{BB962C8B-B14F-4D97-AF65-F5344CB8AC3E}">
        <p14:creationId xmlns:p14="http://schemas.microsoft.com/office/powerpoint/2010/main" val="33664658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81000" y="801307"/>
            <a:ext cx="8382000" cy="2389143"/>
          </a:xfrm>
        </p:spPr>
        <p:txBody>
          <a:bodyPr vert="horz" lIns="91440" tIns="45720" rIns="91440" bIns="45720" rtlCol="0" anchor="ctr">
            <a:normAutofit/>
          </a:bodyPr>
          <a:lstStyle/>
          <a:p>
            <a:pPr defTabSz="914400">
              <a:lnSpc>
                <a:spcPct val="9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April 2, 2019</a:t>
            </a:r>
            <a:br>
              <a:rPr lang="en-US" sz="2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t>In India, MOOCs Are Now Part of the Education System</a:t>
            </a:r>
            <a:br>
              <a:rPr lang="en-US" b="1" dirty="0"/>
            </a:br>
            <a:r>
              <a:rPr lang="en-US" sz="2700" b="1" dirty="0" err="1"/>
              <a:t>Manoal</a:t>
            </a:r>
            <a:r>
              <a:rPr lang="en-US" sz="2700" b="1" dirty="0"/>
              <a:t> Cortes Mendez, Class Central</a:t>
            </a:r>
            <a:br>
              <a:rPr lang="en-US" sz="3200" dirty="0"/>
            </a:br>
            <a:r>
              <a:rPr lang="en-US" sz="1200" dirty="0">
                <a:hlinkClick r:id="rId2"/>
              </a:rPr>
              <a:t>https://www.classcentral.com/report/swayam-for-credit/</a:t>
            </a:r>
            <a:r>
              <a:rPr lang="en-US" sz="1200" dirty="0"/>
              <a:t> </a:t>
            </a:r>
            <a:endParaRPr lang="en-US" sz="13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FB18AB8-09F1-489A-9907-2DC3F1C2F6AA}"/>
              </a:ext>
            </a:extLst>
          </p:cNvPr>
          <p:cNvPicPr>
            <a:picLocks noChangeAspect="1"/>
          </p:cNvPicPr>
          <p:nvPr/>
        </p:nvPicPr>
        <p:blipFill rotWithShape="1">
          <a:blip r:embed="rId3"/>
          <a:srcRect l="20451" t="22223" r="22188" b="14444"/>
          <a:stretch/>
        </p:blipFill>
        <p:spPr>
          <a:xfrm>
            <a:off x="76200" y="3276600"/>
            <a:ext cx="4058651" cy="3505199"/>
          </a:xfrm>
          <a:prstGeom prst="rect">
            <a:avLst/>
          </a:prstGeom>
        </p:spPr>
      </p:pic>
      <p:pic>
        <p:nvPicPr>
          <p:cNvPr id="6" name="Picture 5">
            <a:extLst>
              <a:ext uri="{FF2B5EF4-FFF2-40B4-BE49-F238E27FC236}">
                <a16:creationId xmlns:a16="http://schemas.microsoft.com/office/drawing/2014/main" id="{8A1ECCB5-6114-4C68-88E1-BC3564079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3920490"/>
            <a:ext cx="4572000" cy="2566035"/>
          </a:xfrm>
          <a:prstGeom prst="rect">
            <a:avLst/>
          </a:prstGeom>
        </p:spPr>
      </p:pic>
    </p:spTree>
    <p:extLst>
      <p:ext uri="{BB962C8B-B14F-4D97-AF65-F5344CB8AC3E}">
        <p14:creationId xmlns:p14="http://schemas.microsoft.com/office/powerpoint/2010/main" val="18888292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81000" y="304799"/>
            <a:ext cx="8382000" cy="2389143"/>
          </a:xfrm>
        </p:spPr>
        <p:txBody>
          <a:bodyPr vert="horz" lIns="91440" tIns="45720" rIns="91440" bIns="45720" rtlCol="0" anchor="ctr">
            <a:normAutofit/>
          </a:bodyPr>
          <a:lstStyle/>
          <a:p>
            <a:pPr defTabSz="914400">
              <a:lnSpc>
                <a:spcPct val="9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April 2, 2019</a:t>
            </a:r>
            <a:br>
              <a:rPr lang="en-US" sz="2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In India, MOOCs Are Now Part of the Education System</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err="1">
                <a:latin typeface="Tahoma" panose="020B0604030504040204" pitchFamily="34" charset="0"/>
                <a:ea typeface="Tahoma" panose="020B0604030504040204" pitchFamily="34" charset="0"/>
                <a:cs typeface="Tahoma" panose="020B0604030504040204" pitchFamily="34" charset="0"/>
              </a:rPr>
              <a:t>Manoal</a:t>
            </a:r>
            <a:r>
              <a:rPr lang="en-US" sz="2700" b="1" dirty="0">
                <a:latin typeface="Tahoma" panose="020B0604030504040204" pitchFamily="34" charset="0"/>
                <a:ea typeface="Tahoma" panose="020B0604030504040204" pitchFamily="34" charset="0"/>
                <a:cs typeface="Tahoma" panose="020B0604030504040204" pitchFamily="34" charset="0"/>
              </a:rPr>
              <a:t> Cortes Mendez, Class Central</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https://www.classcentral.com/report/swayam-for-credit/</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3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1FAB380-E56C-4091-A795-555A5EDAF610}"/>
              </a:ext>
            </a:extLst>
          </p:cNvPr>
          <p:cNvPicPr>
            <a:picLocks noChangeAspect="1"/>
          </p:cNvPicPr>
          <p:nvPr/>
        </p:nvPicPr>
        <p:blipFill rotWithShape="1">
          <a:blip r:embed="rId3"/>
          <a:srcRect l="18713" t="10545" r="22188" b="4444"/>
          <a:stretch/>
        </p:blipFill>
        <p:spPr>
          <a:xfrm>
            <a:off x="2667000" y="2638338"/>
            <a:ext cx="3733800" cy="4201068"/>
          </a:xfrm>
          <a:prstGeom prst="rect">
            <a:avLst/>
          </a:prstGeom>
        </p:spPr>
      </p:pic>
    </p:spTree>
    <p:extLst>
      <p:ext uri="{BB962C8B-B14F-4D97-AF65-F5344CB8AC3E}">
        <p14:creationId xmlns:p14="http://schemas.microsoft.com/office/powerpoint/2010/main" val="1041925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0B5907F-1B2C-479C-B4CD-A50A7150F47B}"/>
              </a:ext>
            </a:extLst>
          </p:cNvPr>
          <p:cNvPicPr>
            <a:picLocks noChangeAspect="1"/>
          </p:cNvPicPr>
          <p:nvPr/>
        </p:nvPicPr>
        <p:blipFill rotWithShape="1">
          <a:blip r:embed="rId2"/>
          <a:srcRect l="17500" t="10606" r="2500" b="7576"/>
          <a:stretch/>
        </p:blipFill>
        <p:spPr>
          <a:xfrm>
            <a:off x="1524000" y="2667000"/>
            <a:ext cx="7315200" cy="4114800"/>
          </a:xfrm>
          <a:prstGeom prst="rect">
            <a:avLst/>
          </a:prstGeom>
        </p:spPr>
      </p:pic>
    </p:spTree>
    <p:extLst>
      <p:ext uri="{BB962C8B-B14F-4D97-AF65-F5344CB8AC3E}">
        <p14:creationId xmlns:p14="http://schemas.microsoft.com/office/powerpoint/2010/main" val="35243100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9,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Asha Kanwar, President and CEO, Commonwealth of Learning (COL), PCF9 Conference, Edinburgh, Scotland</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29A867F-61A5-4BDB-A927-EA24917E0F9E}"/>
              </a:ext>
            </a:extLst>
          </p:cNvPr>
          <p:cNvPicPr>
            <a:picLocks noChangeAspect="1"/>
          </p:cNvPicPr>
          <p:nvPr/>
        </p:nvPicPr>
        <p:blipFill rotWithShape="1">
          <a:blip r:embed="rId2"/>
          <a:srcRect l="10092" t="14312" r="23333" b="-128"/>
          <a:stretch/>
        </p:blipFill>
        <p:spPr>
          <a:xfrm>
            <a:off x="1752600" y="2667000"/>
            <a:ext cx="5486400" cy="4114800"/>
          </a:xfrm>
          <a:prstGeom prst="rect">
            <a:avLst/>
          </a:prstGeom>
        </p:spPr>
      </p:pic>
    </p:spTree>
    <p:extLst>
      <p:ext uri="{BB962C8B-B14F-4D97-AF65-F5344CB8AC3E}">
        <p14:creationId xmlns:p14="http://schemas.microsoft.com/office/powerpoint/2010/main" val="9312647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9,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Asha Kanwar, President and CEO, Commonwealth of Learning (COL), PCF9 Conference, Edinburgh, Scotland</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3B5A959-A1D2-48D6-8192-C811559F0460}"/>
              </a:ext>
            </a:extLst>
          </p:cNvPr>
          <p:cNvPicPr>
            <a:picLocks noChangeAspect="1"/>
          </p:cNvPicPr>
          <p:nvPr/>
        </p:nvPicPr>
        <p:blipFill rotWithShape="1">
          <a:blip r:embed="rId2"/>
          <a:srcRect l="10001" t="14193" r="24167" b="1305"/>
          <a:stretch/>
        </p:blipFill>
        <p:spPr>
          <a:xfrm>
            <a:off x="1447800" y="2438400"/>
            <a:ext cx="6019800" cy="4495800"/>
          </a:xfrm>
          <a:prstGeom prst="rect">
            <a:avLst/>
          </a:prstGeom>
        </p:spPr>
      </p:pic>
    </p:spTree>
    <p:extLst>
      <p:ext uri="{BB962C8B-B14F-4D97-AF65-F5344CB8AC3E}">
        <p14:creationId xmlns:p14="http://schemas.microsoft.com/office/powerpoint/2010/main" val="21185712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8"/>
            <a:ext cx="8382000" cy="2389143"/>
          </a:xfrm>
        </p:spPr>
        <p:txBody>
          <a:bodyPr vert="horz" lIns="91440" tIns="45720" rIns="91440" bIns="45720" rtlCol="0" anchor="ctr">
            <a:normAutofit fontScale="90000"/>
          </a:bodyPr>
          <a:lstStyle/>
          <a:p>
            <a:pPr defTabSz="914400">
              <a:lnSpc>
                <a:spcPct val="90000"/>
              </a:lnSpc>
            </a:pP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26, 2019</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t>Much Ado About MOOCs: Where Are We in the Evolution of Online Courses?</a:t>
            </a:r>
            <a:br>
              <a:rPr lang="en-US" b="1" dirty="0"/>
            </a:br>
            <a:r>
              <a:rPr lang="en-US" sz="2000" b="1" dirty="0"/>
              <a:t>Sydney Johnson, </a:t>
            </a:r>
            <a:r>
              <a:rPr lang="en-US" sz="2000" b="1" dirty="0" err="1"/>
              <a:t>EdSurge</a:t>
            </a:r>
            <a:br>
              <a:rPr lang="en-US" b="1" dirty="0"/>
            </a:br>
            <a:r>
              <a:rPr lang="en-US" sz="1100" b="1" dirty="0">
                <a:hlinkClick r:id="rId2"/>
              </a:rPr>
              <a:t>https://www.edsurge.com/news/2019-02-26-much-ado-about-moocs-where-are-we-in-the-evolution-of-online-courses</a:t>
            </a:r>
            <a:r>
              <a:rPr lang="en-US" sz="1100" b="1" dirty="0"/>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105AF59-CB80-4B96-A8DD-5E5C63C1B135}"/>
              </a:ext>
            </a:extLst>
          </p:cNvPr>
          <p:cNvPicPr>
            <a:picLocks noChangeAspect="1"/>
          </p:cNvPicPr>
          <p:nvPr/>
        </p:nvPicPr>
        <p:blipFill rotWithShape="1">
          <a:blip r:embed="rId3"/>
          <a:srcRect t="9364" r="1691" b="20098"/>
          <a:stretch/>
        </p:blipFill>
        <p:spPr>
          <a:xfrm>
            <a:off x="1711514" y="3087303"/>
            <a:ext cx="5873372" cy="3389689"/>
          </a:xfrm>
          <a:prstGeom prst="rect">
            <a:avLst/>
          </a:prstGeom>
        </p:spPr>
      </p:pic>
    </p:spTree>
    <p:extLst>
      <p:ext uri="{BB962C8B-B14F-4D97-AF65-F5344CB8AC3E}">
        <p14:creationId xmlns:p14="http://schemas.microsoft.com/office/powerpoint/2010/main" val="33958220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482BF-3516-454E-A254-A403C82BFD74}"/>
              </a:ext>
            </a:extLst>
          </p:cNvPr>
          <p:cNvSpPr>
            <a:spLocks noGrp="1"/>
          </p:cNvSpPr>
          <p:nvPr>
            <p:ph type="title"/>
          </p:nvPr>
        </p:nvSpPr>
        <p:spPr>
          <a:xfrm>
            <a:off x="457200" y="440893"/>
            <a:ext cx="8229600" cy="1143000"/>
          </a:xfrm>
        </p:spPr>
        <p:txBody>
          <a:bodyPr>
            <a:normAutofit fontScale="90000"/>
          </a:bodyPr>
          <a:lstStyle/>
          <a:p>
            <a:r>
              <a:rPr lang="en-US" b="1" dirty="0">
                <a:latin typeface="Tahoma" panose="020B0604030504040204" pitchFamily="34" charset="0"/>
                <a:ea typeface="Tahoma" panose="020B0604030504040204" pitchFamily="34" charset="0"/>
                <a:cs typeface="Tahoma" panose="020B0604030504040204" pitchFamily="34" charset="0"/>
              </a:rPr>
              <a:t>MOOCs and Open Education in the Global South: Challenges, Successes, and Opportunities 1st Edition </a:t>
            </a:r>
            <a:br>
              <a:rPr lang="en-US"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https://www.amazon.com/MOOCs-Open-Education-Global-South-dp-0367025779/dp/0367025779/ref=mt_paperback?_encoding=UTF8&amp;me=&amp;qid=1570630210</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E9DA85D3-5020-4C67-8A92-D3F19D03E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304" y="2350581"/>
            <a:ext cx="2693401" cy="4110113"/>
          </a:xfrm>
          <a:prstGeom prst="rect">
            <a:avLst/>
          </a:prstGeom>
        </p:spPr>
      </p:pic>
      <p:pic>
        <p:nvPicPr>
          <p:cNvPr id="5" name="Picture 4">
            <a:extLst>
              <a:ext uri="{FF2B5EF4-FFF2-40B4-BE49-F238E27FC236}">
                <a16:creationId xmlns:a16="http://schemas.microsoft.com/office/drawing/2014/main" id="{5120CB7E-9298-4F3E-8080-6EB80E0C8029}"/>
              </a:ext>
            </a:extLst>
          </p:cNvPr>
          <p:cNvPicPr>
            <a:picLocks noChangeAspect="1"/>
          </p:cNvPicPr>
          <p:nvPr/>
        </p:nvPicPr>
        <p:blipFill rotWithShape="1">
          <a:blip r:embed="rId4"/>
          <a:srcRect l="7241" t="15191" r="13107" b="348"/>
          <a:stretch/>
        </p:blipFill>
        <p:spPr>
          <a:xfrm>
            <a:off x="0" y="2350581"/>
            <a:ext cx="6282047" cy="4222711"/>
          </a:xfrm>
          <a:prstGeom prst="rect">
            <a:avLst/>
          </a:prstGeom>
        </p:spPr>
      </p:pic>
    </p:spTree>
    <p:extLst>
      <p:ext uri="{BB962C8B-B14F-4D97-AF65-F5344CB8AC3E}">
        <p14:creationId xmlns:p14="http://schemas.microsoft.com/office/powerpoint/2010/main" val="2668869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6187-A8CC-4D1E-9765-5FD2FF5A0C89}"/>
              </a:ext>
            </a:extLst>
          </p:cNvPr>
          <p:cNvSpPr>
            <a:spLocks noGrp="1"/>
          </p:cNvSpPr>
          <p:nvPr>
            <p:ph type="title"/>
          </p:nvPr>
        </p:nvSpPr>
        <p:spPr/>
        <p:txBody>
          <a:bodyPr/>
          <a:lstStyle/>
          <a:p>
            <a:endParaRPr lang="en-US"/>
          </a:p>
        </p:txBody>
      </p:sp>
      <p:pic>
        <p:nvPicPr>
          <p:cNvPr id="3" name="Picture 2" descr="image002">
            <a:extLst>
              <a:ext uri="{FF2B5EF4-FFF2-40B4-BE49-F238E27FC236}">
                <a16:creationId xmlns:a16="http://schemas.microsoft.com/office/drawing/2014/main" id="{B3D276D0-0EDF-4612-B826-26E19A5D9147}"/>
              </a:ext>
            </a:extLst>
          </p:cNvPr>
          <p:cNvPicPr/>
          <p:nvPr/>
        </p:nvPicPr>
        <p:blipFill rotWithShape="1">
          <a:blip r:embed="rId2">
            <a:extLst>
              <a:ext uri="{28A0092B-C50C-407E-A947-70E740481C1C}">
                <a14:useLocalDpi xmlns:a14="http://schemas.microsoft.com/office/drawing/2010/main" val="0"/>
              </a:ext>
            </a:extLst>
          </a:blip>
          <a:srcRect l="25718" t="11984" r="25144" b="8282"/>
          <a:stretch/>
        </p:blipFill>
        <p:spPr bwMode="auto">
          <a:xfrm>
            <a:off x="914400" y="26377"/>
            <a:ext cx="2973705" cy="680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003">
            <a:extLst>
              <a:ext uri="{FF2B5EF4-FFF2-40B4-BE49-F238E27FC236}">
                <a16:creationId xmlns:a16="http://schemas.microsoft.com/office/drawing/2014/main" id="{2F40A3C6-B6F3-4ADA-912A-15E58A4DF5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11125"/>
            <a:ext cx="4786630" cy="6746875"/>
          </a:xfrm>
          <a:prstGeom prst="rect">
            <a:avLst/>
          </a:prstGeom>
          <a:noFill/>
          <a:ln>
            <a:noFill/>
          </a:ln>
          <a:extLst/>
        </p:spPr>
      </p:pic>
    </p:spTree>
    <p:extLst>
      <p:ext uri="{BB962C8B-B14F-4D97-AF65-F5344CB8AC3E}">
        <p14:creationId xmlns:p14="http://schemas.microsoft.com/office/powerpoint/2010/main" val="42196904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97826" y="686325"/>
            <a:ext cx="8117228" cy="1151664"/>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30+ Ways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sz="3000" b="1" dirty="0">
                <a:solidFill>
                  <a:srgbClr val="0070C0"/>
                </a:solidFill>
                <a:latin typeface="Tahoma" panose="020B0604030504040204" pitchFamily="34" charset="0"/>
                <a:ea typeface="Tahoma" panose="020B0604030504040204" pitchFamily="34" charset="0"/>
                <a:cs typeface="Tahoma" panose="020B0604030504040204" pitchFamily="34" charset="0"/>
              </a:rPr>
              <a:t>Recapping the Three Mega Trends: </a:t>
            </a:r>
            <a:br>
              <a:rPr lang="en-NZ"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NZ" sz="3000" b="1" dirty="0">
                <a:solidFill>
                  <a:srgbClr val="0070C0"/>
                </a:solidFill>
                <a:latin typeface="Tahoma" panose="020B0604030504040204" pitchFamily="34" charset="0"/>
                <a:ea typeface="Tahoma" panose="020B0604030504040204" pitchFamily="34" charset="0"/>
                <a:cs typeface="Tahoma" panose="020B0604030504040204" pitchFamily="34" charset="0"/>
              </a:rPr>
              <a:t>Engagement, Access, and Customization</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596" y="2502240"/>
            <a:ext cx="3479688" cy="3498510"/>
          </a:xfrm>
          <a:prstGeom prst="rect">
            <a:avLst/>
          </a:prstGeom>
        </p:spPr>
      </p:pic>
      <p:sp>
        <p:nvSpPr>
          <p:cNvPr id="6" name="Action Button: Movie 10">
            <a:hlinkClick r:id="rId3" highlightClick="1"/>
            <a:extLst>
              <a:ext uri="{FF2B5EF4-FFF2-40B4-BE49-F238E27FC236}">
                <a16:creationId xmlns:a16="http://schemas.microsoft.com/office/drawing/2014/main" id="{B2D45582-2CC8-46A8-8C68-9CC9BD425AEF}"/>
              </a:ext>
            </a:extLst>
          </p:cNvPr>
          <p:cNvSpPr/>
          <p:nvPr/>
        </p:nvSpPr>
        <p:spPr>
          <a:xfrm>
            <a:off x="8001000" y="2808430"/>
            <a:ext cx="1104960" cy="107777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6FA3A62-B5C1-4239-BA1F-487EDF23A140}"/>
              </a:ext>
            </a:extLst>
          </p:cNvPr>
          <p:cNvPicPr>
            <a:picLocks noChangeAspect="1"/>
          </p:cNvPicPr>
          <p:nvPr/>
        </p:nvPicPr>
        <p:blipFill rotWithShape="1">
          <a:blip r:embed="rId4"/>
          <a:srcRect l="35294" t="35574" r="10294" b="26700"/>
          <a:stretch/>
        </p:blipFill>
        <p:spPr>
          <a:xfrm>
            <a:off x="8001000" y="2985269"/>
            <a:ext cx="1104960" cy="627139"/>
          </a:xfrm>
          <a:prstGeom prst="rect">
            <a:avLst/>
          </a:prstGeom>
        </p:spPr>
      </p:pic>
    </p:spTree>
    <p:extLst>
      <p:ext uri="{BB962C8B-B14F-4D97-AF65-F5344CB8AC3E}">
        <p14:creationId xmlns:p14="http://schemas.microsoft.com/office/powerpoint/2010/main" val="11878960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146207"/>
            <a:ext cx="7601200" cy="2299581"/>
          </a:xfrm>
        </p:spPr>
        <p:txBody>
          <a:bodyPr/>
          <a:lstStyle/>
          <a:p>
            <a:pPr algn="ctr"/>
            <a:r>
              <a:rPr lang="en-US" sz="6000" dirty="0"/>
              <a:t>Thank you!</a:t>
            </a:r>
            <a:br>
              <a:rPr lang="en-US" sz="6000" dirty="0"/>
            </a:br>
            <a:br>
              <a:rPr lang="en-US" sz="6000" dirty="0"/>
            </a:br>
            <a:r>
              <a:rPr lang="en-US" dirty="0">
                <a:solidFill>
                  <a:srgbClr val="FFFF00"/>
                </a:solidFill>
                <a:latin typeface="Tahoma" panose="020B0604030504040204" pitchFamily="34" charset="0"/>
                <a:ea typeface="Tahoma" panose="020B0604030504040204" pitchFamily="34" charset="0"/>
                <a:cs typeface="Tahoma" panose="020B0604030504040204" pitchFamily="34" charset="0"/>
              </a:rPr>
              <a:t>Any Questions?</a:t>
            </a:r>
            <a:endParaRPr lang="en-US" sz="6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567718" y="3769782"/>
            <a:ext cx="8255964" cy="310614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Curtis Bonk</a:t>
            </a:r>
            <a:r>
              <a:rPr kumimoji="0" lang="en-US" sz="1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cjbonk@Indiana.edu</a:t>
            </a:r>
            <a:endParaRPr kumimoji="0" lang="en-US" sz="1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1800" b="1" i="0" u="none" strike="noStrike" kern="100" cap="none" spc="0" normalizeH="0" baseline="0" noProof="0" dirty="0" err="1">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Meina</a:t>
            </a: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Zhu</a:t>
            </a:r>
            <a:r>
              <a:rPr kumimoji="0" lang="en-US" sz="1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800" dirty="0">
                <a:solidFill>
                  <a:prstClr val="white"/>
                </a:solidFill>
                <a:latin typeface="Tahoma" panose="020B0604030504040204" pitchFamily="34" charset="0"/>
                <a:ea typeface="Tahoma" panose="020B0604030504040204" pitchFamily="34" charset="0"/>
                <a:cs typeface="Tahoma" panose="020B0604030504040204" pitchFamily="34" charset="0"/>
              </a:rPr>
              <a:t>meinazhu@wayne.edu</a:t>
            </a:r>
            <a:endParaRPr kumimoji="0" lang="en-US" sz="1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1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1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Min Young Doo| scion2006@gmail.com</a:t>
            </a: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1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Ying Ting| yingtang@hku.hk</a:t>
            </a: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Slides at TrainingShare.com: http://www.trainingshare.com (go to “Archived Talks”) </a:t>
            </a:r>
          </a:p>
          <a:p>
            <a:pPr marL="0" marR="0" lvl="0" indent="0" algn="ctr" defTabSz="457200" rtl="0" eaLnBrk="1" fontAlgn="auto" latinLnBrk="0" hangingPunct="1">
              <a:lnSpc>
                <a:spcPct val="150000"/>
              </a:lnSpc>
              <a:spcBef>
                <a:spcPct val="0"/>
              </a:spcBef>
              <a:spcAft>
                <a:spcPts val="0"/>
              </a:spcAft>
              <a:buClrTx/>
              <a:buSzTx/>
              <a:buFontTx/>
              <a:buNone/>
              <a:tabLst/>
              <a:defRPr/>
            </a:pPr>
            <a:endParaRPr kumimoji="0" lang="en-US" sz="3600" b="1" i="0" u="none" strike="noStrike" kern="100" cap="none" spc="0" normalizeH="0" baseline="0" noProof="0" dirty="0">
              <a:ln>
                <a:noFill/>
              </a:ln>
              <a:solidFill>
                <a:prstClr val="white"/>
              </a:solidFill>
              <a:effectLst/>
              <a:uLnTx/>
              <a:uFillTx/>
              <a:latin typeface="Georgia Pro Cond" panose="02040506050405020303" pitchFamily="18" charset="0"/>
              <a:ea typeface="+mj-ea"/>
              <a:cs typeface="Aria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299580" y="541608"/>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402" y="541608"/>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1608"/>
            <a:ext cx="2299580" cy="2299580"/>
          </a:xfrm>
          <a:prstGeom prst="rect">
            <a:avLst/>
          </a:prstGeom>
        </p:spPr>
      </p:pic>
    </p:spTree>
    <p:extLst>
      <p:ext uri="{BB962C8B-B14F-4D97-AF65-F5344CB8AC3E}">
        <p14:creationId xmlns:p14="http://schemas.microsoft.com/office/powerpoint/2010/main" val="3213984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9,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Asha Kanwar, President and CEO, Commonwealth of Learning (COL), PCF9 Conference, Edinburgh, Scotland</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A05855E-0004-4A7E-82C3-7080DAFF0177}"/>
              </a:ext>
            </a:extLst>
          </p:cNvPr>
          <p:cNvPicPr>
            <a:picLocks noChangeAspect="1"/>
          </p:cNvPicPr>
          <p:nvPr/>
        </p:nvPicPr>
        <p:blipFill rotWithShape="1">
          <a:blip r:embed="rId2"/>
          <a:srcRect l="10001" t="14194" r="24167" b="-128"/>
          <a:stretch/>
        </p:blipFill>
        <p:spPr>
          <a:xfrm>
            <a:off x="1219200" y="2645369"/>
            <a:ext cx="5638800" cy="4282633"/>
          </a:xfrm>
          <a:prstGeom prst="rect">
            <a:avLst/>
          </a:prstGeom>
        </p:spPr>
      </p:pic>
    </p:spTree>
    <p:extLst>
      <p:ext uri="{BB962C8B-B14F-4D97-AF65-F5344CB8AC3E}">
        <p14:creationId xmlns:p14="http://schemas.microsoft.com/office/powerpoint/2010/main" val="425051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B748185-9160-4346-945E-6F1F0D630FCF}"/>
              </a:ext>
            </a:extLst>
          </p:cNvPr>
          <p:cNvPicPr>
            <a:picLocks noChangeAspect="1"/>
          </p:cNvPicPr>
          <p:nvPr/>
        </p:nvPicPr>
        <p:blipFill rotWithShape="1">
          <a:blip r:embed="rId2"/>
          <a:srcRect l="16667" t="12122" r="6666" b="7575"/>
          <a:stretch/>
        </p:blipFill>
        <p:spPr>
          <a:xfrm>
            <a:off x="1219200" y="2667000"/>
            <a:ext cx="7010400" cy="4038600"/>
          </a:xfrm>
          <a:prstGeom prst="rect">
            <a:avLst/>
          </a:prstGeom>
        </p:spPr>
      </p:pic>
    </p:spTree>
    <p:extLst>
      <p:ext uri="{BB962C8B-B14F-4D97-AF65-F5344CB8AC3E}">
        <p14:creationId xmlns:p14="http://schemas.microsoft.com/office/powerpoint/2010/main" val="257712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2DD7AD0-E973-4B75-89C9-C8668A965957}"/>
              </a:ext>
            </a:extLst>
          </p:cNvPr>
          <p:cNvPicPr>
            <a:picLocks noChangeAspect="1"/>
          </p:cNvPicPr>
          <p:nvPr/>
        </p:nvPicPr>
        <p:blipFill rotWithShape="1">
          <a:blip r:embed="rId2"/>
          <a:srcRect l="19166" t="12122" r="4167" b="9090"/>
          <a:stretch/>
        </p:blipFill>
        <p:spPr>
          <a:xfrm>
            <a:off x="1371600" y="2667000"/>
            <a:ext cx="7010400" cy="3962400"/>
          </a:xfrm>
          <a:prstGeom prst="rect">
            <a:avLst/>
          </a:prstGeom>
        </p:spPr>
      </p:pic>
    </p:spTree>
    <p:extLst>
      <p:ext uri="{BB962C8B-B14F-4D97-AF65-F5344CB8AC3E}">
        <p14:creationId xmlns:p14="http://schemas.microsoft.com/office/powerpoint/2010/main" val="285308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807975D7-DDA6-4E97-AA2A-5E368CEA6DAB}"/>
              </a:ext>
            </a:extLst>
          </p:cNvPr>
          <p:cNvPicPr>
            <a:picLocks noChangeAspect="1"/>
          </p:cNvPicPr>
          <p:nvPr/>
        </p:nvPicPr>
        <p:blipFill rotWithShape="1">
          <a:blip r:embed="rId2"/>
          <a:srcRect l="19166" t="12122" r="4167" b="9090"/>
          <a:stretch/>
        </p:blipFill>
        <p:spPr>
          <a:xfrm>
            <a:off x="1371600" y="2667000"/>
            <a:ext cx="7010400" cy="3962400"/>
          </a:xfrm>
          <a:prstGeom prst="rect">
            <a:avLst/>
          </a:prstGeom>
        </p:spPr>
      </p:pic>
    </p:spTree>
    <p:extLst>
      <p:ext uri="{BB962C8B-B14F-4D97-AF65-F5344CB8AC3E}">
        <p14:creationId xmlns:p14="http://schemas.microsoft.com/office/powerpoint/2010/main" val="2517028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9,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Asha Kanwar, President and CEO, Commonwealth of Learning (COL), PCF9 Conference, Edinburgh, Scotland</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5448065-31CE-4D40-ACB9-E015F8FFD992}"/>
              </a:ext>
            </a:extLst>
          </p:cNvPr>
          <p:cNvPicPr>
            <a:picLocks noChangeAspect="1"/>
          </p:cNvPicPr>
          <p:nvPr/>
        </p:nvPicPr>
        <p:blipFill rotWithShape="1">
          <a:blip r:embed="rId2"/>
          <a:srcRect l="10000" t="14194" r="25000" b="-128"/>
          <a:stretch/>
        </p:blipFill>
        <p:spPr>
          <a:xfrm>
            <a:off x="1752600" y="2514600"/>
            <a:ext cx="5562600" cy="4278923"/>
          </a:xfrm>
          <a:prstGeom prst="rect">
            <a:avLst/>
          </a:prstGeom>
        </p:spPr>
      </p:pic>
    </p:spTree>
    <p:extLst>
      <p:ext uri="{BB962C8B-B14F-4D97-AF65-F5344CB8AC3E}">
        <p14:creationId xmlns:p14="http://schemas.microsoft.com/office/powerpoint/2010/main" val="194749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9,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Asha Kanwar, President and CEO, Commonwealth of Learning (COL), PCF9 Conference, Edinburgh, Scotland</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D04D3D7-560E-4439-A84A-680DCB359D42}"/>
              </a:ext>
            </a:extLst>
          </p:cNvPr>
          <p:cNvPicPr>
            <a:picLocks noChangeAspect="1"/>
          </p:cNvPicPr>
          <p:nvPr/>
        </p:nvPicPr>
        <p:blipFill rotWithShape="1">
          <a:blip r:embed="rId2"/>
          <a:srcRect l="10000" t="14193" r="23334" b="1305"/>
          <a:stretch/>
        </p:blipFill>
        <p:spPr>
          <a:xfrm>
            <a:off x="1295400" y="2548490"/>
            <a:ext cx="5867401" cy="4327208"/>
          </a:xfrm>
          <a:prstGeom prst="rect">
            <a:avLst/>
          </a:prstGeom>
        </p:spPr>
      </p:pic>
    </p:spTree>
    <p:extLst>
      <p:ext uri="{BB962C8B-B14F-4D97-AF65-F5344CB8AC3E}">
        <p14:creationId xmlns:p14="http://schemas.microsoft.com/office/powerpoint/2010/main" val="3128622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9,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Asha Kanwar, President and CEO, Commonwealth of Learning (COL), PCF9 Conference, Edinburgh, Scotland</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8252FE8F-C6D5-4CC9-A0F9-112433D45F17}"/>
              </a:ext>
            </a:extLst>
          </p:cNvPr>
          <p:cNvPicPr>
            <a:picLocks noChangeAspect="1"/>
          </p:cNvPicPr>
          <p:nvPr/>
        </p:nvPicPr>
        <p:blipFill rotWithShape="1">
          <a:blip r:embed="rId2"/>
          <a:srcRect l="10000" t="12763" r="23333" b="-127"/>
          <a:stretch/>
        </p:blipFill>
        <p:spPr>
          <a:xfrm>
            <a:off x="1600200" y="2883433"/>
            <a:ext cx="5181600" cy="3950970"/>
          </a:xfrm>
          <a:prstGeom prst="rect">
            <a:avLst/>
          </a:prstGeom>
        </p:spPr>
      </p:pic>
    </p:spTree>
    <p:extLst>
      <p:ext uri="{BB962C8B-B14F-4D97-AF65-F5344CB8AC3E}">
        <p14:creationId xmlns:p14="http://schemas.microsoft.com/office/powerpoint/2010/main" val="326530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9,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Asha Kanwar, President and CEO, Commonwealth of Learning (COL), PCF9 Conference, Edinburgh, Scotland</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7F3B225B-BE11-4202-9418-FC8C05784FFF}"/>
              </a:ext>
            </a:extLst>
          </p:cNvPr>
          <p:cNvPicPr>
            <a:picLocks noChangeAspect="1"/>
          </p:cNvPicPr>
          <p:nvPr/>
        </p:nvPicPr>
        <p:blipFill rotWithShape="1">
          <a:blip r:embed="rId2"/>
          <a:srcRect l="10001" t="14193" r="24167" b="1305"/>
          <a:stretch/>
        </p:blipFill>
        <p:spPr>
          <a:xfrm>
            <a:off x="1524000" y="2532926"/>
            <a:ext cx="5791200" cy="4325073"/>
          </a:xfrm>
          <a:prstGeom prst="rect">
            <a:avLst/>
          </a:prstGeom>
        </p:spPr>
      </p:pic>
    </p:spTree>
    <p:extLst>
      <p:ext uri="{BB962C8B-B14F-4D97-AF65-F5344CB8AC3E}">
        <p14:creationId xmlns:p14="http://schemas.microsoft.com/office/powerpoint/2010/main" val="1479661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96957" y="1480930"/>
            <a:ext cx="8282901" cy="4825932"/>
          </a:xfrm>
        </p:spPr>
        <p:txBody>
          <a:bodyPr>
            <a:noAutofit/>
          </a:bodyPr>
          <a:lstStyle/>
          <a:p>
            <a:pPr marL="914400" lvl="1" indent="-457200">
              <a:lnSpc>
                <a:spcPct val="150000"/>
              </a:lnSpc>
              <a:spcAft>
                <a:spcPts val="0"/>
              </a:spcAft>
              <a:buFont typeface="+mj-lt"/>
              <a:buAutoNum type="arabicPeriod"/>
            </a:pPr>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Higher Education Trends</a:t>
            </a:r>
          </a:p>
          <a:p>
            <a:pPr marL="914400" lvl="1" indent="-457200">
              <a:lnSpc>
                <a:spcPct val="150000"/>
              </a:lnSpc>
              <a:spcAft>
                <a:spcPts val="0"/>
              </a:spcAft>
              <a:buFont typeface="+mj-lt"/>
              <a:buAutoNum type="arabicPeriod"/>
            </a:pPr>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MOOC Weird Stuff</a:t>
            </a:r>
          </a:p>
          <a:p>
            <a:pPr marL="914400" lvl="1" indent="-457200">
              <a:lnSpc>
                <a:spcPct val="150000"/>
              </a:lnSpc>
              <a:spcAft>
                <a:spcPts val="0"/>
              </a:spcAft>
              <a:buFont typeface="+mj-lt"/>
              <a:buAutoNum type="arabicPeriod"/>
            </a:pPr>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MOOC Trends</a:t>
            </a:r>
          </a:p>
          <a:p>
            <a:pPr marL="914400" lvl="1" indent="-457200">
              <a:lnSpc>
                <a:spcPct val="150000"/>
              </a:lnSpc>
              <a:spcAft>
                <a:spcPts val="0"/>
              </a:spcAft>
              <a:buFont typeface="+mj-lt"/>
              <a:buAutoNum type="arabicPeriod"/>
            </a:pPr>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MOOC Research Study Motivation and Career and PD of MOOC instructors</a:t>
            </a:r>
          </a:p>
          <a:p>
            <a:pPr lvl="1">
              <a:lnSpc>
                <a:spcPct val="150000"/>
              </a:lnSpc>
              <a:spcAft>
                <a:spcPts val="0"/>
              </a:spcAft>
              <a:buFont typeface="Arial" panose="020B0604020202020204" pitchFamily="34" charset="0"/>
              <a:buChar char="•"/>
            </a:pP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E7BD844-A024-47C9-BA6D-D04346DD2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048" y="4643215"/>
            <a:ext cx="3089481" cy="1736289"/>
          </a:xfrm>
          <a:prstGeom prst="rect">
            <a:avLst/>
          </a:prstGeom>
        </p:spPr>
      </p:pic>
    </p:spTree>
    <p:extLst>
      <p:ext uri="{BB962C8B-B14F-4D97-AF65-F5344CB8AC3E}">
        <p14:creationId xmlns:p14="http://schemas.microsoft.com/office/powerpoint/2010/main" val="30430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fontScale="90000"/>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2019</a:t>
            </a:r>
            <a:br>
              <a:rPr lang="en-US" sz="4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Why 'The Future Is Asian' Should Inform Your University's Strategy</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https://www.insidehighered.com/blogs/technology-and-learning/why-future-asian-should-inform-your-universitys-strategy</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Today, there are about 70 million East Asian and Pacific students enrolled in postsecondary education.  By 2040, that number is </a:t>
            </a:r>
            <a:r>
              <a:rPr lang="en-US" sz="1600" b="1" dirty="0">
                <a:latin typeface="Tahoma" panose="020B0604030504040204" pitchFamily="34" charset="0"/>
                <a:ea typeface="Tahoma" panose="020B0604030504040204" pitchFamily="34" charset="0"/>
                <a:cs typeface="Tahoma" panose="020B0604030504040204" pitchFamily="34" charset="0"/>
                <a:hlinkClick r:id="rId3"/>
              </a:rPr>
              <a:t>projected to rise</a:t>
            </a:r>
            <a:r>
              <a:rPr lang="en-US" sz="1600" b="1" dirty="0">
                <a:latin typeface="Tahoma" panose="020B0604030504040204" pitchFamily="34" charset="0"/>
                <a:ea typeface="Tahoma" panose="020B0604030504040204" pitchFamily="34" charset="0"/>
                <a:cs typeface="Tahoma" panose="020B0604030504040204" pitchFamily="34" charset="0"/>
              </a:rPr>
              <a:t> to 257 million.</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BD4203E-9CA3-4177-B10A-6F3C045407BD}"/>
              </a:ext>
            </a:extLst>
          </p:cNvPr>
          <p:cNvPicPr>
            <a:picLocks noChangeAspect="1"/>
          </p:cNvPicPr>
          <p:nvPr/>
        </p:nvPicPr>
        <p:blipFill rotWithShape="1">
          <a:blip r:embed="rId4"/>
          <a:srcRect l="19167" t="20818" r="14166" b="13458"/>
          <a:stretch/>
        </p:blipFill>
        <p:spPr>
          <a:xfrm>
            <a:off x="1066800" y="3124200"/>
            <a:ext cx="6096000" cy="3260783"/>
          </a:xfrm>
          <a:prstGeom prst="rect">
            <a:avLst/>
          </a:prstGeom>
        </p:spPr>
      </p:pic>
      <p:pic>
        <p:nvPicPr>
          <p:cNvPr id="6" name="Picture 5">
            <a:extLst>
              <a:ext uri="{FF2B5EF4-FFF2-40B4-BE49-F238E27FC236}">
                <a16:creationId xmlns:a16="http://schemas.microsoft.com/office/drawing/2014/main" id="{844E36FB-0D9A-4E08-A54B-55207AA98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3583081"/>
            <a:ext cx="2162964" cy="3260783"/>
          </a:xfrm>
          <a:prstGeom prst="rect">
            <a:avLst/>
          </a:prstGeom>
        </p:spPr>
      </p:pic>
    </p:spTree>
    <p:extLst>
      <p:ext uri="{BB962C8B-B14F-4D97-AF65-F5344CB8AC3E}">
        <p14:creationId xmlns:p14="http://schemas.microsoft.com/office/powerpoint/2010/main" val="2167593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Thinking About 'Massification of Higher Education Revisited’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https://www.insidehighered.com/blogs/technology-and-learning/thinking-about-massification-higher-education-revisited%E2%80%99</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https://www.insidehighered.com/sites/default/server_files/media/Blogs/enrollment_2040.png">
            <a:extLst>
              <a:ext uri="{FF2B5EF4-FFF2-40B4-BE49-F238E27FC236}">
                <a16:creationId xmlns:a16="http://schemas.microsoft.com/office/drawing/2014/main" id="{24B589CF-E984-4187-8ECB-2E44889C5A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3900" y="3183504"/>
            <a:ext cx="8077200" cy="3449309"/>
          </a:xfrm>
          <a:prstGeom prst="rect">
            <a:avLst/>
          </a:prstGeom>
          <a:noFill/>
          <a:ln>
            <a:noFill/>
          </a:ln>
        </p:spPr>
      </p:pic>
    </p:spTree>
    <p:extLst>
      <p:ext uri="{BB962C8B-B14F-4D97-AF65-F5344CB8AC3E}">
        <p14:creationId xmlns:p14="http://schemas.microsoft.com/office/powerpoint/2010/main" val="3911069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83031" y="457200"/>
            <a:ext cx="8305800" cy="2087562"/>
          </a:xfrm>
        </p:spPr>
        <p:txBody>
          <a:bodyPr vert="horz" lIns="91440" tIns="45720" rIns="91440" bIns="45720" rtlCol="0" anchor="ctr">
            <a:normAutofit fontScale="90000"/>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Thinking About 'Massification of Higher Education Revisited’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https://www.insidehighered.com/blogs/technology-and-learning/thinking-about-massification-higher-education-revisited%E2%80%99</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C9DF421F-1655-4861-A7F0-D206E34E97EA}"/>
              </a:ext>
            </a:extLst>
          </p:cNvPr>
          <p:cNvSpPr>
            <a:spLocks noGrp="1"/>
          </p:cNvSpPr>
          <p:nvPr>
            <p:ph idx="1"/>
          </p:nvPr>
        </p:nvSpPr>
        <p:spPr>
          <a:xfrm>
            <a:off x="457200" y="2667000"/>
            <a:ext cx="8229600" cy="3459165"/>
          </a:xfrm>
        </p:spPr>
        <p:txBody>
          <a:bodyPr>
            <a:normAutofit fontScale="55000" lnSpcReduction="20000"/>
          </a:bodyPr>
          <a:lstStyle/>
          <a:p>
            <a:r>
              <a:rPr lang="en-US" b="1" dirty="0">
                <a:latin typeface="Tahoma" panose="020B0604030504040204" pitchFamily="34" charset="0"/>
                <a:ea typeface="Tahoma" panose="020B0604030504040204" pitchFamily="34" charset="0"/>
                <a:cs typeface="Tahoma" panose="020B0604030504040204" pitchFamily="34" charset="0"/>
              </a:rPr>
              <a:t>I’ve been looking at a 2018 report prepared by Angel Calderon of Australia’s RMIT University. The report is called </a:t>
            </a:r>
            <a:r>
              <a:rPr lang="en-US" b="1" i="1" dirty="0">
                <a:latin typeface="Tahoma" panose="020B0604030504040204" pitchFamily="34" charset="0"/>
                <a:ea typeface="Tahoma" panose="020B0604030504040204" pitchFamily="34" charset="0"/>
                <a:cs typeface="Tahoma" panose="020B0604030504040204" pitchFamily="34" charset="0"/>
                <a:hlinkClick r:id="rId3"/>
              </a:rPr>
              <a:t>Massification of Higher Education Revisited.</a:t>
            </a:r>
            <a:endParaRPr lang="en-US" b="1" dirty="0">
              <a:latin typeface="Tahoma" panose="020B0604030504040204" pitchFamily="34" charset="0"/>
              <a:ea typeface="Tahoma" panose="020B0604030504040204" pitchFamily="34" charset="0"/>
              <a:cs typeface="Tahoma" panose="020B0604030504040204" pitchFamily="34" charset="0"/>
            </a:endParaRPr>
          </a:p>
          <a:p>
            <a:r>
              <a:rPr lang="en-US" b="1" i="1" dirty="0">
                <a:latin typeface="Tahoma" panose="020B0604030504040204" pitchFamily="34" charset="0"/>
                <a:ea typeface="Tahoma" panose="020B0604030504040204" pitchFamily="34" charset="0"/>
                <a:cs typeface="Tahoma" panose="020B0604030504040204" pitchFamily="34" charset="0"/>
              </a:rPr>
              <a:t>Some key findings:</a:t>
            </a:r>
            <a:endParaRPr lang="en-US" b="1" dirty="0">
              <a:latin typeface="Tahoma" panose="020B0604030504040204" pitchFamily="34" charset="0"/>
              <a:ea typeface="Tahoma" panose="020B0604030504040204" pitchFamily="34" charset="0"/>
              <a:cs typeface="Tahoma" panose="020B0604030504040204" pitchFamily="34" charset="0"/>
            </a:endParaRPr>
          </a:p>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Global postsecondary enrollments are projected to increase from 214.1 million in 2015 to 594.1 million in 2040.</a:t>
            </a:r>
          </a:p>
          <a:p>
            <a:r>
              <a:rPr lang="en-US" b="1" dirty="0">
                <a:latin typeface="Tahoma" panose="020B0604030504040204" pitchFamily="34" charset="0"/>
                <a:ea typeface="Tahoma" panose="020B0604030504040204" pitchFamily="34" charset="0"/>
                <a:cs typeface="Tahoma" panose="020B0604030504040204" pitchFamily="34" charset="0"/>
              </a:rPr>
              <a:t>The number of students enrolled in higher education institutions in East Asia &amp; the Pacific is projected to increase from 69.4 million in 2015 to 257.6 million in 2040.</a:t>
            </a:r>
          </a:p>
          <a:p>
            <a:r>
              <a:rPr lang="en-US" b="1" dirty="0">
                <a:latin typeface="Tahoma" panose="020B0604030504040204" pitchFamily="34" charset="0"/>
                <a:ea typeface="Tahoma" panose="020B0604030504040204" pitchFamily="34" charset="0"/>
                <a:cs typeface="Tahoma" panose="020B0604030504040204" pitchFamily="34" charset="0"/>
              </a:rPr>
              <a:t>In South &amp; West Asia, similar projections are an increase of 42.4 million students in 2015 to 160.4 million in 2040.</a:t>
            </a:r>
          </a:p>
          <a:p>
            <a:r>
              <a:rPr lang="en-US" b="1" dirty="0">
                <a:latin typeface="Tahoma" panose="020B0604030504040204" pitchFamily="34" charset="0"/>
                <a:ea typeface="Tahoma" panose="020B0604030504040204" pitchFamily="34" charset="0"/>
                <a:cs typeface="Tahoma" panose="020B0604030504040204" pitchFamily="34" charset="0"/>
              </a:rPr>
              <a:t>Latin America &amp; the Caribbean will see higher education enrollment going from 25.3 million in 2015 to an expected 65.6 million in 2040.</a:t>
            </a:r>
          </a:p>
          <a:p>
            <a:r>
              <a:rPr lang="en-US" b="1" dirty="0">
                <a:latin typeface="Tahoma" panose="020B0604030504040204" pitchFamily="34" charset="0"/>
                <a:ea typeface="Tahoma" panose="020B0604030504040204" pitchFamily="34" charset="0"/>
                <a:cs typeface="Tahoma" panose="020B0604030504040204" pitchFamily="34" charset="0"/>
              </a:rPr>
              <a:t>The Arab States are projected to see an increase of postsecondary enrollments from 10.7 million in 2015 to 22.3 million in 2040.</a:t>
            </a:r>
          </a:p>
          <a:p>
            <a:r>
              <a:rPr lang="en-US" b="1" dirty="0">
                <a:latin typeface="Tahoma" panose="020B0604030504040204" pitchFamily="34" charset="0"/>
                <a:ea typeface="Tahoma" panose="020B0604030504040204" pitchFamily="34" charset="0"/>
                <a:cs typeface="Tahoma" panose="020B0604030504040204" pitchFamily="34" charset="0"/>
              </a:rPr>
              <a:t>Sub-Saharan Africa will see university enrollments grow from 7.4 million in 2015 to 21.7 million in 2040.</a:t>
            </a:r>
          </a:p>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During this same period, the number of students studying in the U.S. and Western Europe will grow only from 37.5 million (2015) to a projected 43.7 million in 2040.</a:t>
            </a:r>
          </a:p>
          <a:p>
            <a:endParaRPr lang="en-US" dirty="0"/>
          </a:p>
        </p:txBody>
      </p:sp>
    </p:spTree>
    <p:extLst>
      <p:ext uri="{BB962C8B-B14F-4D97-AF65-F5344CB8AC3E}">
        <p14:creationId xmlns:p14="http://schemas.microsoft.com/office/powerpoint/2010/main" val="3313875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533400" y="517523"/>
            <a:ext cx="8305800" cy="2087562"/>
          </a:xfrm>
        </p:spPr>
        <p:txBody>
          <a:bodyPr vert="horz" lIns="91440" tIns="45720" rIns="91440" bIns="45720" rtlCol="0" anchor="ctr">
            <a:normAutofit fontScale="90000"/>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2018</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Massification of Higher Education Revisited</a:t>
            </a:r>
            <a:br>
              <a:rPr lang="en-US" sz="32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Angel J. Calderon, Analytics &amp; Insights, Melbourne, Australia</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https://www.academia.edu/36975860/Massification_of_higher_education_revisited</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3CB6A30F-5186-49ED-9211-7B57B15F4170}"/>
              </a:ext>
            </a:extLst>
          </p:cNvPr>
          <p:cNvPicPr>
            <a:picLocks noChangeAspect="1"/>
          </p:cNvPicPr>
          <p:nvPr/>
        </p:nvPicPr>
        <p:blipFill rotWithShape="1">
          <a:blip r:embed="rId3"/>
          <a:srcRect l="25000" t="29524" r="8854" b="32392"/>
          <a:stretch/>
        </p:blipFill>
        <p:spPr>
          <a:xfrm>
            <a:off x="304800" y="3190568"/>
            <a:ext cx="8659741" cy="2738284"/>
          </a:xfrm>
          <a:prstGeom prst="rect">
            <a:avLst/>
          </a:prstGeom>
        </p:spPr>
      </p:pic>
    </p:spTree>
    <p:extLst>
      <p:ext uri="{BB962C8B-B14F-4D97-AF65-F5344CB8AC3E}">
        <p14:creationId xmlns:p14="http://schemas.microsoft.com/office/powerpoint/2010/main" val="1861586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533400" y="517523"/>
            <a:ext cx="8305800" cy="2087562"/>
          </a:xfrm>
        </p:spPr>
        <p:txBody>
          <a:bodyPr vert="horz" lIns="91440" tIns="45720" rIns="91440" bIns="45720" rtlCol="0" anchor="ctr">
            <a:normAutofit fontScale="90000"/>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2018</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Massification of Higher Education Revisited</a:t>
            </a:r>
            <a:br>
              <a:rPr lang="en-US" sz="32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Angel J. Calderon, Analytics &amp; Insights, Melbourne, Australia</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https://www.academia.edu/36975860/Massification_of_higher_education_revisited</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6E44894-4384-42C5-8398-5E39FA0A13B5}"/>
              </a:ext>
            </a:extLst>
          </p:cNvPr>
          <p:cNvPicPr>
            <a:picLocks noChangeAspect="1"/>
          </p:cNvPicPr>
          <p:nvPr/>
        </p:nvPicPr>
        <p:blipFill rotWithShape="1">
          <a:blip r:embed="rId3"/>
          <a:srcRect l="24167" t="30274" r="9167" b="16618"/>
          <a:stretch/>
        </p:blipFill>
        <p:spPr>
          <a:xfrm>
            <a:off x="534692" y="2895600"/>
            <a:ext cx="8433661" cy="3689727"/>
          </a:xfrm>
          <a:prstGeom prst="rect">
            <a:avLst/>
          </a:prstGeom>
        </p:spPr>
      </p:pic>
    </p:spTree>
    <p:extLst>
      <p:ext uri="{BB962C8B-B14F-4D97-AF65-F5344CB8AC3E}">
        <p14:creationId xmlns:p14="http://schemas.microsoft.com/office/powerpoint/2010/main" val="287908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97826" y="686325"/>
            <a:ext cx="8117228" cy="1151664"/>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30+ Ways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sz="3000" b="1" dirty="0">
                <a:solidFill>
                  <a:srgbClr val="0070C0"/>
                </a:solidFill>
                <a:latin typeface="Tahoma" panose="020B0604030504040204" pitchFamily="34" charset="0"/>
                <a:ea typeface="Tahoma" panose="020B0604030504040204" pitchFamily="34" charset="0"/>
                <a:cs typeface="Tahoma" panose="020B0604030504040204" pitchFamily="34" charset="0"/>
              </a:rPr>
              <a:t>The Three Mega Trends: </a:t>
            </a:r>
            <a:br>
              <a:rPr lang="en-NZ"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NZ" sz="3000" b="1" dirty="0">
                <a:solidFill>
                  <a:srgbClr val="0070C0"/>
                </a:solidFill>
                <a:latin typeface="Tahoma" panose="020B0604030504040204" pitchFamily="34" charset="0"/>
                <a:ea typeface="Tahoma" panose="020B0604030504040204" pitchFamily="34" charset="0"/>
                <a:cs typeface="Tahoma" panose="020B0604030504040204" pitchFamily="34" charset="0"/>
              </a:rPr>
              <a:t>Engagement, Access, and Customization</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596" y="2502240"/>
            <a:ext cx="3479688" cy="3498510"/>
          </a:xfrm>
          <a:prstGeom prst="rect">
            <a:avLst/>
          </a:prstGeom>
        </p:spPr>
      </p:pic>
      <p:sp>
        <p:nvSpPr>
          <p:cNvPr id="6" name="Action Button: Movie 10">
            <a:hlinkClick r:id="rId4" highlightClick="1"/>
            <a:extLst>
              <a:ext uri="{FF2B5EF4-FFF2-40B4-BE49-F238E27FC236}">
                <a16:creationId xmlns:a16="http://schemas.microsoft.com/office/drawing/2014/main" id="{B2D45582-2CC8-46A8-8C68-9CC9BD425AEF}"/>
              </a:ext>
            </a:extLst>
          </p:cNvPr>
          <p:cNvSpPr/>
          <p:nvPr/>
        </p:nvSpPr>
        <p:spPr>
          <a:xfrm>
            <a:off x="8001000" y="2808430"/>
            <a:ext cx="1104960" cy="107777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6FA3A62-B5C1-4239-BA1F-487EDF23A140}"/>
              </a:ext>
            </a:extLst>
          </p:cNvPr>
          <p:cNvPicPr>
            <a:picLocks noChangeAspect="1"/>
          </p:cNvPicPr>
          <p:nvPr/>
        </p:nvPicPr>
        <p:blipFill rotWithShape="1">
          <a:blip r:embed="rId5"/>
          <a:srcRect l="35294" t="35574" r="10294" b="26700"/>
          <a:stretch/>
        </p:blipFill>
        <p:spPr>
          <a:xfrm>
            <a:off x="8001000" y="2985269"/>
            <a:ext cx="1104960" cy="627139"/>
          </a:xfrm>
          <a:prstGeom prst="rect">
            <a:avLst/>
          </a:prstGeom>
        </p:spPr>
      </p:pic>
    </p:spTree>
    <p:extLst>
      <p:ext uri="{BB962C8B-B14F-4D97-AF65-F5344CB8AC3E}">
        <p14:creationId xmlns:p14="http://schemas.microsoft.com/office/powerpoint/2010/main" val="2839136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73651"/>
            <a:ext cx="8106697" cy="2369546"/>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6,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Maturing MOOC</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Ray Schroeder, Inside Higher Ed</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https://www.insidehighered.com/digital-learning/blogs/online-trending-now/maturing-mooc</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7CA7076-0A87-4B37-B563-ABABF98BA390}"/>
              </a:ext>
            </a:extLst>
          </p:cNvPr>
          <p:cNvPicPr>
            <a:picLocks noChangeAspect="1"/>
          </p:cNvPicPr>
          <p:nvPr/>
        </p:nvPicPr>
        <p:blipFill rotWithShape="1">
          <a:blip r:embed="rId3"/>
          <a:srcRect l="10833" t="39968" r="21667" b="4137"/>
          <a:stretch/>
        </p:blipFill>
        <p:spPr>
          <a:xfrm>
            <a:off x="580103" y="2668454"/>
            <a:ext cx="7716025" cy="3715123"/>
          </a:xfrm>
          <a:prstGeom prst="rect">
            <a:avLst/>
          </a:prstGeom>
        </p:spPr>
      </p:pic>
    </p:spTree>
    <p:extLst>
      <p:ext uri="{BB962C8B-B14F-4D97-AF65-F5344CB8AC3E}">
        <p14:creationId xmlns:p14="http://schemas.microsoft.com/office/powerpoint/2010/main" val="1425734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762000" y="304800"/>
            <a:ext cx="7772400" cy="2819400"/>
          </a:xfrm>
        </p:spPr>
        <p:txBody>
          <a:bodyPr vert="horz" lIns="68580" tIns="34290" rIns="68580" bIns="34290" rtlCol="0" anchor="ct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t>MOOC-Based Alternative Credentials: What’s the Value for the Learner?</a:t>
            </a:r>
            <a:br>
              <a:rPr lang="en-US" sz="2800" dirty="0"/>
            </a:br>
            <a:r>
              <a:rPr lang="en-US" sz="2800" dirty="0" err="1"/>
              <a:t>Fionna</a:t>
            </a:r>
            <a:r>
              <a:rPr lang="en-US" sz="2800" dirty="0"/>
              <a:t> Hollands and </a:t>
            </a:r>
            <a:r>
              <a:rPr lang="en-US" sz="2800" dirty="0" err="1"/>
              <a:t>Aasiya</a:t>
            </a:r>
            <a:r>
              <a:rPr lang="en-US" sz="2800" dirty="0"/>
              <a:t> </a:t>
            </a:r>
            <a:r>
              <a:rPr lang="en-US" sz="2800" dirty="0" err="1"/>
              <a:t>Kazi</a:t>
            </a:r>
            <a:r>
              <a:rPr lang="en-US" sz="2800" dirty="0"/>
              <a:t>, EDUCAUSE Review</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https://er.educause.edu/articles/2019/6/mooc-based-alternative-credentials-whats-the-value-for-the-learner</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68BAC41-CEE8-454A-B821-B4F5EE63DE7A}"/>
              </a:ext>
            </a:extLst>
          </p:cNvPr>
          <p:cNvPicPr>
            <a:picLocks noChangeAspect="1"/>
          </p:cNvPicPr>
          <p:nvPr/>
        </p:nvPicPr>
        <p:blipFill rotWithShape="1">
          <a:blip r:embed="rId3"/>
          <a:srcRect l="17500" t="30688" r="36666" b="28112"/>
          <a:stretch/>
        </p:blipFill>
        <p:spPr>
          <a:xfrm>
            <a:off x="1935677" y="3124200"/>
            <a:ext cx="6223997" cy="3621236"/>
          </a:xfrm>
          <a:prstGeom prst="rect">
            <a:avLst/>
          </a:prstGeom>
        </p:spPr>
      </p:pic>
    </p:spTree>
    <p:extLst>
      <p:ext uri="{BB962C8B-B14F-4D97-AF65-F5344CB8AC3E}">
        <p14:creationId xmlns:p14="http://schemas.microsoft.com/office/powerpoint/2010/main" val="705417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762000" y="304800"/>
            <a:ext cx="7772400" cy="2819400"/>
          </a:xfrm>
        </p:spPr>
        <p:txBody>
          <a:bodyPr vert="horz" lIns="68580" tIns="34290" rIns="68580" bIns="34290" rtlCol="0" anchor="ct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t>MOOC-Based Alternative Credentials: What’s the Value for the Learner?</a:t>
            </a:r>
            <a:br>
              <a:rPr lang="en-US" sz="2800" dirty="0"/>
            </a:br>
            <a:r>
              <a:rPr lang="en-US" sz="2800" dirty="0" err="1"/>
              <a:t>Fionna</a:t>
            </a:r>
            <a:r>
              <a:rPr lang="en-US" sz="2800" dirty="0"/>
              <a:t> Hollands and </a:t>
            </a:r>
            <a:r>
              <a:rPr lang="en-US" sz="2800" dirty="0" err="1"/>
              <a:t>Aasiya</a:t>
            </a:r>
            <a:r>
              <a:rPr lang="en-US" sz="2800" dirty="0"/>
              <a:t> </a:t>
            </a:r>
            <a:r>
              <a:rPr lang="en-US" sz="2800" dirty="0" err="1"/>
              <a:t>Kazi</a:t>
            </a:r>
            <a:r>
              <a:rPr lang="en-US" sz="2800" dirty="0"/>
              <a:t>, EDUCAUSE Review</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https://er.educause.edu/articles/2019/6/mooc-based-alternative-credentials-whats-the-value-for-the-learner</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C771F0B-A4ED-484A-BDED-2904ED925EDA}"/>
              </a:ext>
            </a:extLst>
          </p:cNvPr>
          <p:cNvPicPr>
            <a:picLocks noChangeAspect="1"/>
          </p:cNvPicPr>
          <p:nvPr/>
        </p:nvPicPr>
        <p:blipFill rotWithShape="1">
          <a:blip r:embed="rId3"/>
          <a:srcRect l="17499" t="28999" r="38334" b="27383"/>
          <a:stretch/>
        </p:blipFill>
        <p:spPr>
          <a:xfrm>
            <a:off x="304800" y="2587925"/>
            <a:ext cx="8382000" cy="4270075"/>
          </a:xfrm>
          <a:prstGeom prst="rect">
            <a:avLst/>
          </a:prstGeom>
        </p:spPr>
      </p:pic>
    </p:spTree>
    <p:extLst>
      <p:ext uri="{BB962C8B-B14F-4D97-AF65-F5344CB8AC3E}">
        <p14:creationId xmlns:p14="http://schemas.microsoft.com/office/powerpoint/2010/main" val="3961617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762000" y="304800"/>
            <a:ext cx="7772400" cy="2819400"/>
          </a:xfrm>
        </p:spPr>
        <p:txBody>
          <a:bodyPr vert="horz" lIns="68580" tIns="34290" rIns="68580" bIns="34290" rtlCol="0" anchor="ct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t>MOOC-Based Alternative Credentials: What’s the Value for the Learner?</a:t>
            </a:r>
            <a:br>
              <a:rPr lang="en-US" sz="2800" dirty="0"/>
            </a:br>
            <a:r>
              <a:rPr lang="en-US" sz="2800" dirty="0" err="1"/>
              <a:t>Fionna</a:t>
            </a:r>
            <a:r>
              <a:rPr lang="en-US" sz="2800" dirty="0"/>
              <a:t> Hollands and </a:t>
            </a:r>
            <a:r>
              <a:rPr lang="en-US" sz="2800" dirty="0" err="1"/>
              <a:t>Aasiya</a:t>
            </a:r>
            <a:r>
              <a:rPr lang="en-US" sz="2800" dirty="0"/>
              <a:t> </a:t>
            </a:r>
            <a:r>
              <a:rPr lang="en-US" sz="2800" dirty="0" err="1"/>
              <a:t>Kazi</a:t>
            </a:r>
            <a:r>
              <a:rPr lang="en-US" sz="2800" dirty="0"/>
              <a:t>, EDUCAUSE Review</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https://er.educause.edu/articles/2019/6/mooc-based-alternative-credentials-whats-the-value-for-the-learner</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20CA2A7-EFC3-46DA-94A0-EEF7EC3129A2}"/>
              </a:ext>
            </a:extLst>
          </p:cNvPr>
          <p:cNvPicPr>
            <a:picLocks noChangeAspect="1"/>
          </p:cNvPicPr>
          <p:nvPr/>
        </p:nvPicPr>
        <p:blipFill rotWithShape="1">
          <a:blip r:embed="rId3"/>
          <a:srcRect l="17500" t="22254" r="40000" b="43968"/>
          <a:stretch/>
        </p:blipFill>
        <p:spPr>
          <a:xfrm>
            <a:off x="1066800" y="3099079"/>
            <a:ext cx="6667081" cy="3660358"/>
          </a:xfrm>
          <a:prstGeom prst="rect">
            <a:avLst/>
          </a:prstGeom>
        </p:spPr>
      </p:pic>
    </p:spTree>
    <p:extLst>
      <p:ext uri="{BB962C8B-B14F-4D97-AF65-F5344CB8AC3E}">
        <p14:creationId xmlns:p14="http://schemas.microsoft.com/office/powerpoint/2010/main" val="371531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386571" y="495279"/>
            <a:ext cx="8146192" cy="2194322"/>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defRPr/>
            </a:pPr>
            <a:r>
              <a:rPr kumimoji="0" lang="en-US" sz="5300"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March 13, 2019</a:t>
            </a:r>
          </a:p>
          <a:p>
            <a:pPr algn="ctr">
              <a:defRPr/>
            </a:pPr>
            <a:r>
              <a:rPr lang="en-US" dirty="0">
                <a:solidFill>
                  <a:schemeClr val="tx1"/>
                </a:solidFill>
              </a:rPr>
              <a:t>The Career Curriculum Continuum</a:t>
            </a:r>
            <a:endParaRPr kumimoji="0" lang="en-US" sz="18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ctr">
              <a:defRPr/>
            </a:pPr>
            <a:r>
              <a:rPr lang="en-US" sz="3300" dirty="0">
                <a:solidFill>
                  <a:schemeClr val="tx1"/>
                </a:solidFill>
              </a:rPr>
              <a:t>Andrew </a:t>
            </a:r>
            <a:r>
              <a:rPr lang="en-US" sz="3300" dirty="0" err="1">
                <a:solidFill>
                  <a:schemeClr val="tx1"/>
                </a:solidFill>
              </a:rPr>
              <a:t>Hermalyn</a:t>
            </a:r>
            <a:r>
              <a:rPr lang="en-US" sz="3300" dirty="0">
                <a:solidFill>
                  <a:schemeClr val="tx1"/>
                </a:solidFill>
              </a:rPr>
              <a:t>, Inside Higher Ed</a:t>
            </a:r>
            <a:br>
              <a:rPr kumimoji="0" lang="en-US" sz="18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lang="en-US" sz="900" dirty="0">
                <a:solidFill>
                  <a:prstClr val="black"/>
                </a:solidFill>
                <a:hlinkClick r:id="rId2"/>
              </a:rPr>
              <a:t>https://www.insidehighered.com/digital-learning/views/2019/03/13/how-universities-can-stay-center-learners-lives-opinion</a:t>
            </a:r>
            <a:r>
              <a:rPr lang="en-US" sz="900" dirty="0">
                <a:solidFill>
                  <a:prstClr val="black"/>
                </a:solidFill>
              </a:rPr>
              <a:t> </a:t>
            </a:r>
            <a:endParaRPr kumimoji="0" lang="en-US" sz="15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18146B2-3A46-491D-9230-29F00BFC7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515" y="2863176"/>
            <a:ext cx="6351519" cy="3483359"/>
          </a:xfrm>
          <a:prstGeom prst="rect">
            <a:avLst/>
          </a:prstGeom>
        </p:spPr>
      </p:pic>
    </p:spTree>
    <p:extLst>
      <p:ext uri="{BB962C8B-B14F-4D97-AF65-F5344CB8AC3E}">
        <p14:creationId xmlns:p14="http://schemas.microsoft.com/office/powerpoint/2010/main" val="267256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762000" y="304800"/>
            <a:ext cx="7772400" cy="2819400"/>
          </a:xfrm>
        </p:spPr>
        <p:txBody>
          <a:bodyPr vert="horz" lIns="68580" tIns="34290" rIns="68580" bIns="34290" rtlCol="0" anchor="ct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t>MOOC-Based Alternative Credentials: What’s the Value for the Learner?</a:t>
            </a:r>
            <a:br>
              <a:rPr lang="en-US" sz="2800" dirty="0"/>
            </a:br>
            <a:r>
              <a:rPr lang="en-US" sz="2800" dirty="0" err="1"/>
              <a:t>Fionna</a:t>
            </a:r>
            <a:r>
              <a:rPr lang="en-US" sz="2800" dirty="0"/>
              <a:t> Hollands and </a:t>
            </a:r>
            <a:r>
              <a:rPr lang="en-US" sz="2800" dirty="0" err="1"/>
              <a:t>Aasiya</a:t>
            </a:r>
            <a:r>
              <a:rPr lang="en-US" sz="2800" dirty="0"/>
              <a:t> </a:t>
            </a:r>
            <a:r>
              <a:rPr lang="en-US" sz="2800" dirty="0" err="1"/>
              <a:t>Kazi</a:t>
            </a:r>
            <a:r>
              <a:rPr lang="en-US" sz="2800" dirty="0"/>
              <a:t>, EDUCAUSE Review</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https://er.educause.edu/articles/2019/6/mooc-based-alternative-credentials-whats-the-value-for-the-learner</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2BFAB97-8146-440E-8EE6-D37663AD76CC}"/>
              </a:ext>
            </a:extLst>
          </p:cNvPr>
          <p:cNvPicPr>
            <a:picLocks noChangeAspect="1"/>
          </p:cNvPicPr>
          <p:nvPr/>
        </p:nvPicPr>
        <p:blipFill rotWithShape="1">
          <a:blip r:embed="rId3"/>
          <a:srcRect l="17500" t="24759" r="37500" b="41555"/>
          <a:stretch/>
        </p:blipFill>
        <p:spPr>
          <a:xfrm>
            <a:off x="228600" y="2438400"/>
            <a:ext cx="7924800" cy="4097866"/>
          </a:xfrm>
          <a:prstGeom prst="rect">
            <a:avLst/>
          </a:prstGeom>
        </p:spPr>
      </p:pic>
    </p:spTree>
    <p:extLst>
      <p:ext uri="{BB962C8B-B14F-4D97-AF65-F5344CB8AC3E}">
        <p14:creationId xmlns:p14="http://schemas.microsoft.com/office/powerpoint/2010/main" val="1225175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762000" y="304800"/>
            <a:ext cx="7772400" cy="2819400"/>
          </a:xfrm>
        </p:spPr>
        <p:txBody>
          <a:bodyPr vert="horz" lIns="68580" tIns="34290" rIns="68580" bIns="34290" rtlCol="0" anchor="ct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t>MOOC-Based Alternative Credentials: What’s the Value for the Learner?</a:t>
            </a:r>
            <a:br>
              <a:rPr lang="en-US" sz="2800" dirty="0"/>
            </a:br>
            <a:r>
              <a:rPr lang="en-US" sz="2800" dirty="0" err="1"/>
              <a:t>Fionna</a:t>
            </a:r>
            <a:r>
              <a:rPr lang="en-US" sz="2800" dirty="0"/>
              <a:t> Hollands and </a:t>
            </a:r>
            <a:r>
              <a:rPr lang="en-US" sz="2800" dirty="0" err="1"/>
              <a:t>Aasiya</a:t>
            </a:r>
            <a:r>
              <a:rPr lang="en-US" sz="2800" dirty="0"/>
              <a:t> </a:t>
            </a:r>
            <a:r>
              <a:rPr lang="en-US" sz="2800" dirty="0" err="1"/>
              <a:t>Kazi</a:t>
            </a:r>
            <a:r>
              <a:rPr lang="en-US" sz="2800" dirty="0"/>
              <a:t>, EDUCAUSE Review</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https://er.educause.edu/articles/2019/6/mooc-based-alternative-credentials-whats-the-value-for-the-learner</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E8C1E458-5426-4986-9020-DE5504C1FEFC}"/>
              </a:ext>
            </a:extLst>
          </p:cNvPr>
          <p:cNvPicPr>
            <a:picLocks noChangeAspect="1"/>
          </p:cNvPicPr>
          <p:nvPr/>
        </p:nvPicPr>
        <p:blipFill rotWithShape="1">
          <a:blip r:embed="rId3"/>
          <a:srcRect l="17499" t="36730" r="38334" b="29492"/>
          <a:stretch/>
        </p:blipFill>
        <p:spPr>
          <a:xfrm>
            <a:off x="914400" y="2895599"/>
            <a:ext cx="7239000" cy="3824377"/>
          </a:xfrm>
          <a:prstGeom prst="rect">
            <a:avLst/>
          </a:prstGeom>
        </p:spPr>
      </p:pic>
    </p:spTree>
    <p:extLst>
      <p:ext uri="{BB962C8B-B14F-4D97-AF65-F5344CB8AC3E}">
        <p14:creationId xmlns:p14="http://schemas.microsoft.com/office/powerpoint/2010/main" val="3336035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762000" y="304800"/>
            <a:ext cx="7772400" cy="2819400"/>
          </a:xfrm>
        </p:spPr>
        <p:txBody>
          <a:bodyPr vert="horz" lIns="68580" tIns="34290" rIns="68580" bIns="34290" rtlCol="0" anchor="ct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2019</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t>MOOC-Based Alternative Credentials: What’s the Value for the Learner?</a:t>
            </a:r>
            <a:br>
              <a:rPr lang="en-US" sz="2800" dirty="0"/>
            </a:br>
            <a:r>
              <a:rPr lang="en-US" sz="2800" dirty="0" err="1"/>
              <a:t>Fionna</a:t>
            </a:r>
            <a:r>
              <a:rPr lang="en-US" sz="2800" dirty="0"/>
              <a:t> Hollands and </a:t>
            </a:r>
            <a:r>
              <a:rPr lang="en-US" sz="2800" dirty="0" err="1"/>
              <a:t>Aasiya</a:t>
            </a:r>
            <a:r>
              <a:rPr lang="en-US" sz="2800" dirty="0"/>
              <a:t> </a:t>
            </a:r>
            <a:r>
              <a:rPr lang="en-US" sz="2800" dirty="0" err="1"/>
              <a:t>Kazi</a:t>
            </a:r>
            <a:r>
              <a:rPr lang="en-US" sz="2800" dirty="0"/>
              <a:t>, EDUCAUSE Review</a:t>
            </a:r>
            <a:br>
              <a:rPr lang="en-US" sz="1800"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hlinkClick r:id="rId2"/>
              </a:rPr>
              <a:t>https://er.educause.edu/articles/2019/6/mooc-based-alternative-credentials-whats-the-value-for-the-learner</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07E6732B-874B-4E74-9FB1-123F7427A265}"/>
              </a:ext>
            </a:extLst>
          </p:cNvPr>
          <p:cNvPicPr>
            <a:picLocks noChangeAspect="1"/>
          </p:cNvPicPr>
          <p:nvPr/>
        </p:nvPicPr>
        <p:blipFill rotWithShape="1">
          <a:blip r:embed="rId3"/>
          <a:srcRect l="16667" t="11398" r="39167" b="11396"/>
          <a:stretch/>
        </p:blipFill>
        <p:spPr>
          <a:xfrm>
            <a:off x="1371600" y="0"/>
            <a:ext cx="5638800" cy="6809117"/>
          </a:xfrm>
          <a:prstGeom prst="rect">
            <a:avLst/>
          </a:prstGeom>
        </p:spPr>
      </p:pic>
    </p:spTree>
    <p:extLst>
      <p:ext uri="{BB962C8B-B14F-4D97-AF65-F5344CB8AC3E}">
        <p14:creationId xmlns:p14="http://schemas.microsoft.com/office/powerpoint/2010/main" val="1795252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762000" y="304800"/>
            <a:ext cx="7772400" cy="2819400"/>
          </a:xfrm>
        </p:spPr>
        <p:txBody>
          <a:bodyPr vert="horz" lIns="68580" tIns="34290" rIns="68580" bIns="34290" rtlCol="0" anchor="ctr">
            <a:normAutofit/>
          </a:bodyPr>
          <a:lstStyle/>
          <a:p>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2018</a:t>
            </a:r>
            <a:b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Innovation in Online Learning Benefits and Costs of Alternative Credentials</a:t>
            </a:r>
            <a:br>
              <a:rPr lang="en-US" sz="2000" dirty="0"/>
            </a:br>
            <a:r>
              <a:rPr lang="en-US" sz="2000" dirty="0" err="1"/>
              <a:t>Fionna</a:t>
            </a:r>
            <a:r>
              <a:rPr lang="en-US" sz="2000" dirty="0"/>
              <a:t> Hollands and </a:t>
            </a:r>
            <a:r>
              <a:rPr lang="en-US" sz="2000" dirty="0" err="1"/>
              <a:t>Aasiya</a:t>
            </a:r>
            <a:r>
              <a:rPr lang="en-US" sz="2000" dirty="0"/>
              <a:t> </a:t>
            </a:r>
            <a:r>
              <a:rPr lang="en-US" sz="2000" dirty="0" err="1"/>
              <a:t>Kazi</a:t>
            </a:r>
            <a:r>
              <a:rPr lang="en-US" sz="2000" dirty="0"/>
              <a:t>, EDUCAUSE Review</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90:03: </a:t>
            </a:r>
            <a:r>
              <a:rPr lang="en-US" sz="975" b="1" dirty="0">
                <a:latin typeface="Tahoma" panose="020B0604030504040204" pitchFamily="34" charset="0"/>
                <a:ea typeface="Tahoma" panose="020B0604030504040204" pitchFamily="34" charset="0"/>
                <a:cs typeface="Tahoma" panose="020B0604030504040204" pitchFamily="34" charset="0"/>
                <a:hlinkClick r:id="rId2"/>
              </a:rPr>
              <a:t>https://tc.yuja.com/V/Video?v=210875&amp;node=1007877&amp;a=500504439&amp;autoplay=1</a:t>
            </a:r>
            <a:r>
              <a:rPr lang="en-US" sz="975" b="1" dirty="0">
                <a:latin typeface="Tahoma" panose="020B0604030504040204" pitchFamily="34" charset="0"/>
                <a:ea typeface="Tahoma" panose="020B0604030504040204" pitchFamily="34" charset="0"/>
                <a:cs typeface="Tahoma" panose="020B0604030504040204" pitchFamily="34" charset="0"/>
              </a:rPr>
              <a:t> </a:t>
            </a:r>
            <a:endParaRPr lang="en-US" sz="13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0B01642-84FF-4753-9268-0CBA3F990FE4}"/>
              </a:ext>
            </a:extLst>
          </p:cNvPr>
          <p:cNvPicPr>
            <a:picLocks noChangeAspect="1"/>
          </p:cNvPicPr>
          <p:nvPr/>
        </p:nvPicPr>
        <p:blipFill rotWithShape="1">
          <a:blip r:embed="rId3"/>
          <a:srcRect l="834" t="10190" r="3333" b="7778"/>
          <a:stretch/>
        </p:blipFill>
        <p:spPr>
          <a:xfrm>
            <a:off x="1676400" y="2971800"/>
            <a:ext cx="6314515" cy="3733800"/>
          </a:xfrm>
          <a:prstGeom prst="rect">
            <a:avLst/>
          </a:prstGeom>
        </p:spPr>
      </p:pic>
    </p:spTree>
    <p:extLst>
      <p:ext uri="{BB962C8B-B14F-4D97-AF65-F5344CB8AC3E}">
        <p14:creationId xmlns:p14="http://schemas.microsoft.com/office/powerpoint/2010/main" val="3056915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itle 3"/>
          <p:cNvSpPr>
            <a:spLocks noGrp="1"/>
          </p:cNvSpPr>
          <p:nvPr>
            <p:ph type="ctrTitle"/>
          </p:nvPr>
        </p:nvSpPr>
        <p:spPr/>
        <p:txBody>
          <a:bodyPr/>
          <a:lstStyle/>
          <a:p>
            <a:r>
              <a:rPr lang="en-US" dirty="0"/>
              <a:t>Polls</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1108" y="1500554"/>
            <a:ext cx="8201655" cy="13469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sz="3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Poll #1: Who in here has taken a MOOC?</a:t>
            </a:r>
            <a:br>
              <a:rPr kumimoji="0" lang="en-US" sz="3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Poll #2: Are you happy or frustrated when you take a MOOC?</a:t>
            </a:r>
          </a:p>
        </p:txBody>
      </p:sp>
      <p:pic>
        <p:nvPicPr>
          <p:cNvPr id="6" name="Picture 5">
            <a:extLst>
              <a:ext uri="{FF2B5EF4-FFF2-40B4-BE49-F238E27FC236}">
                <a16:creationId xmlns:a16="http://schemas.microsoft.com/office/drawing/2014/main" id="{0C70AADE-5C18-4FC4-B164-EBD56208ECF4}"/>
              </a:ext>
            </a:extLst>
          </p:cNvPr>
          <p:cNvPicPr>
            <a:picLocks noChangeAspect="1"/>
          </p:cNvPicPr>
          <p:nvPr/>
        </p:nvPicPr>
        <p:blipFill rotWithShape="1">
          <a:blip r:embed="rId2">
            <a:extLst>
              <a:ext uri="{28A0092B-C50C-407E-A947-70E740481C1C}">
                <a14:useLocalDpi xmlns:a14="http://schemas.microsoft.com/office/drawing/2010/main" val="0"/>
              </a:ext>
            </a:extLst>
          </a:blip>
          <a:srcRect t="142" r="27052"/>
          <a:stretch/>
        </p:blipFill>
        <p:spPr>
          <a:xfrm>
            <a:off x="5272391" y="3122989"/>
            <a:ext cx="3871609" cy="3044987"/>
          </a:xfrm>
          <a:prstGeom prst="rect">
            <a:avLst/>
          </a:prstGeom>
        </p:spPr>
      </p:pic>
      <p:pic>
        <p:nvPicPr>
          <p:cNvPr id="7" name="Picture 6">
            <a:extLst>
              <a:ext uri="{FF2B5EF4-FFF2-40B4-BE49-F238E27FC236}">
                <a16:creationId xmlns:a16="http://schemas.microsoft.com/office/drawing/2014/main" id="{F355B46D-0117-444F-893C-8ECF31039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8" y="3313732"/>
            <a:ext cx="5116834" cy="3073919"/>
          </a:xfrm>
          <a:prstGeom prst="rect">
            <a:avLst/>
          </a:prstGeom>
        </p:spPr>
      </p:pic>
    </p:spTree>
    <p:extLst>
      <p:ext uri="{BB962C8B-B14F-4D97-AF65-F5344CB8AC3E}">
        <p14:creationId xmlns:p14="http://schemas.microsoft.com/office/powerpoint/2010/main" val="126841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Some Weird Things Going On…</a:t>
            </a:r>
          </a:p>
        </p:txBody>
      </p:sp>
      <p:pic>
        <p:nvPicPr>
          <p:cNvPr id="5" name="Picture 4">
            <a:extLst>
              <a:ext uri="{FF2B5EF4-FFF2-40B4-BE49-F238E27FC236}">
                <a16:creationId xmlns:a16="http://schemas.microsoft.com/office/drawing/2014/main" id="{542CE386-1142-4979-A5B3-BED600626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472" y="2523744"/>
            <a:ext cx="3464454" cy="3816230"/>
          </a:xfrm>
          <a:prstGeom prst="rect">
            <a:avLst/>
          </a:prstGeom>
        </p:spPr>
      </p:pic>
      <p:pic>
        <p:nvPicPr>
          <p:cNvPr id="7" name="Picture 6">
            <a:extLst>
              <a:ext uri="{FF2B5EF4-FFF2-40B4-BE49-F238E27FC236}">
                <a16:creationId xmlns:a16="http://schemas.microsoft.com/office/drawing/2014/main" id="{4741B383-26DD-4E16-BCB8-DACBADFE4913}"/>
              </a:ext>
            </a:extLst>
          </p:cNvPr>
          <p:cNvPicPr>
            <a:picLocks noChangeAspect="1"/>
          </p:cNvPicPr>
          <p:nvPr/>
        </p:nvPicPr>
        <p:blipFill rotWithShape="1">
          <a:blip r:embed="rId3"/>
          <a:srcRect l="11417" t="16552" r="8663" b="689"/>
          <a:stretch/>
        </p:blipFill>
        <p:spPr>
          <a:xfrm>
            <a:off x="422031" y="2523744"/>
            <a:ext cx="4871042" cy="3833446"/>
          </a:xfrm>
          <a:prstGeom prst="rect">
            <a:avLst/>
          </a:prstGeom>
        </p:spPr>
      </p:pic>
      <p:pic>
        <p:nvPicPr>
          <p:cNvPr id="8" name="Picture 7">
            <a:extLst>
              <a:ext uri="{FF2B5EF4-FFF2-40B4-BE49-F238E27FC236}">
                <a16:creationId xmlns:a16="http://schemas.microsoft.com/office/drawing/2014/main" id="{FA8A3D7C-BECC-497B-9E23-A4D16CBB328A}"/>
              </a:ext>
            </a:extLst>
          </p:cNvPr>
          <p:cNvPicPr>
            <a:picLocks noChangeAspect="1"/>
          </p:cNvPicPr>
          <p:nvPr/>
        </p:nvPicPr>
        <p:blipFill rotWithShape="1">
          <a:blip r:embed="rId4">
            <a:extLst>
              <a:ext uri="{28A0092B-C50C-407E-A947-70E740481C1C}">
                <a14:useLocalDpi xmlns:a14="http://schemas.microsoft.com/office/drawing/2010/main" val="0"/>
              </a:ext>
            </a:extLst>
          </a:blip>
          <a:srcRect t="21093" r="2255"/>
          <a:stretch/>
        </p:blipFill>
        <p:spPr>
          <a:xfrm>
            <a:off x="680913" y="4912779"/>
            <a:ext cx="1797353" cy="815541"/>
          </a:xfrm>
          <a:prstGeom prst="rect">
            <a:avLst/>
          </a:prstGeom>
        </p:spPr>
      </p:pic>
      <p:pic>
        <p:nvPicPr>
          <p:cNvPr id="10" name="Picture 9">
            <a:extLst>
              <a:ext uri="{FF2B5EF4-FFF2-40B4-BE49-F238E27FC236}">
                <a16:creationId xmlns:a16="http://schemas.microsoft.com/office/drawing/2014/main" id="{FFBF417A-B574-439A-BBE1-A73741E603C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73824" y="5033577"/>
            <a:ext cx="765258" cy="573944"/>
          </a:xfrm>
          <a:prstGeom prst="rect">
            <a:avLst/>
          </a:prstGeom>
        </p:spPr>
      </p:pic>
    </p:spTree>
    <p:extLst>
      <p:ext uri="{BB962C8B-B14F-4D97-AF65-F5344CB8AC3E}">
        <p14:creationId xmlns:p14="http://schemas.microsoft.com/office/powerpoint/2010/main" val="3542950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a:spLocks noGrp="1"/>
          </p:cNvSpPr>
          <p:nvPr>
            <p:ph type="ctrTitle"/>
          </p:nvPr>
        </p:nvSpPr>
        <p:spPr>
          <a:xfrm>
            <a:off x="656491" y="1070077"/>
            <a:ext cx="8040248" cy="1066835"/>
          </a:xfrm>
        </p:spPr>
        <p:txBody>
          <a:bodyPr>
            <a:normAutofit fontScale="90000"/>
          </a:bodyPr>
          <a:lstStyle/>
          <a:p>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Weirdness #1…We’re Teaching the World</a:t>
            </a:r>
            <a:b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2018</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Sarah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Fister</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Gale, CLO</a:t>
            </a:r>
            <a:br>
              <a:rPr lang="en-US" sz="7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hlinkClick r:id="rId2"/>
              </a:rPr>
              <a:t>https://magazine.clomedia.com/issue/october-2018/teaching-the-world/</a:t>
            </a:r>
            <a: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rPr>
              <a:t> </a:t>
            </a:r>
            <a:b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https://magazine.clomedia.com/issue/october-2018/</a:t>
            </a:r>
            <a:r>
              <a:rPr lang="en-US" sz="1200" b="1" u="sng"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92F0316-6D9B-41B7-80BC-F3161BFAB192}"/>
              </a:ext>
            </a:extLst>
          </p:cNvPr>
          <p:cNvPicPr>
            <a:picLocks noChangeAspect="1"/>
          </p:cNvPicPr>
          <p:nvPr/>
        </p:nvPicPr>
        <p:blipFill rotWithShape="1">
          <a:blip r:embed="rId4"/>
          <a:srcRect l="215" t="12222"/>
          <a:stretch/>
        </p:blipFill>
        <p:spPr>
          <a:xfrm>
            <a:off x="4572000" y="3066985"/>
            <a:ext cx="4572000" cy="3400103"/>
          </a:xfrm>
          <a:prstGeom prst="rect">
            <a:avLst/>
          </a:prstGeom>
        </p:spPr>
      </p:pic>
      <p:pic>
        <p:nvPicPr>
          <p:cNvPr id="8" name="Picture 7">
            <a:extLst>
              <a:ext uri="{FF2B5EF4-FFF2-40B4-BE49-F238E27FC236}">
                <a16:creationId xmlns:a16="http://schemas.microsoft.com/office/drawing/2014/main" id="{61FAC8D0-435B-4746-BC19-324945CA1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66985"/>
            <a:ext cx="4572000" cy="3376452"/>
          </a:xfrm>
          <a:prstGeom prst="rect">
            <a:avLst/>
          </a:prstGeom>
        </p:spPr>
      </p:pic>
    </p:spTree>
    <p:extLst>
      <p:ext uri="{BB962C8B-B14F-4D97-AF65-F5344CB8AC3E}">
        <p14:creationId xmlns:p14="http://schemas.microsoft.com/office/powerpoint/2010/main" val="1671078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446321" y="208722"/>
            <a:ext cx="8439262" cy="2454965"/>
          </a:xfrm>
        </p:spPr>
        <p:txBody>
          <a:bodyPr/>
          <a:lstStyle/>
          <a:p>
            <a:pPr algn="ctr"/>
            <a:r>
              <a:rPr lang="en-US" sz="2600" dirty="0">
                <a:solidFill>
                  <a:srgbClr val="0070C0"/>
                </a:solidFill>
                <a:latin typeface="Tahoma" panose="020B0604030504040204" pitchFamily="34" charset="0"/>
                <a:ea typeface="Tahoma" panose="020B0604030504040204" pitchFamily="34" charset="0"/>
                <a:cs typeface="Tahoma" panose="020B0604030504040204" pitchFamily="34" charset="0"/>
              </a:rPr>
              <a:t>Weirdness #2: Your Friends are doing MOOCs</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June 15, 2017</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Massive List of MOOC Providers Around The World, Class Central</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JMOOC, K-MOOC, and T-MOOC?</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2"/>
              </a:rPr>
              <a:t>https://www.class-central.com/report/mooc-providers-list/</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DB5A623A-2366-44A6-AD17-1559BA02284E}"/>
              </a:ext>
            </a:extLst>
          </p:cNvPr>
          <p:cNvPicPr>
            <a:picLocks noChangeAspect="1"/>
          </p:cNvPicPr>
          <p:nvPr/>
        </p:nvPicPr>
        <p:blipFill rotWithShape="1">
          <a:blip r:embed="rId3"/>
          <a:srcRect l="14332" t="12148" r="1722" b="1085"/>
          <a:stretch/>
        </p:blipFill>
        <p:spPr>
          <a:xfrm>
            <a:off x="1241785" y="2735588"/>
            <a:ext cx="3422703" cy="1987352"/>
          </a:xfrm>
          <a:prstGeom prst="rect">
            <a:avLst/>
          </a:prstGeom>
        </p:spPr>
      </p:pic>
      <p:pic>
        <p:nvPicPr>
          <p:cNvPr id="7" name="Picture 6">
            <a:extLst>
              <a:ext uri="{FF2B5EF4-FFF2-40B4-BE49-F238E27FC236}">
                <a16:creationId xmlns:a16="http://schemas.microsoft.com/office/drawing/2014/main" id="{D7467EA9-6F35-4CA9-B28E-0BF3A985A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488" y="2735588"/>
            <a:ext cx="3389265" cy="1691228"/>
          </a:xfrm>
          <a:prstGeom prst="rect">
            <a:avLst/>
          </a:prstGeom>
        </p:spPr>
      </p:pic>
      <p:pic>
        <p:nvPicPr>
          <p:cNvPr id="8" name="Picture 7">
            <a:extLst>
              <a:ext uri="{FF2B5EF4-FFF2-40B4-BE49-F238E27FC236}">
                <a16:creationId xmlns:a16="http://schemas.microsoft.com/office/drawing/2014/main" id="{9DC58E23-0438-49BC-8158-97EFB90951CE}"/>
              </a:ext>
            </a:extLst>
          </p:cNvPr>
          <p:cNvPicPr>
            <a:picLocks noChangeAspect="1"/>
          </p:cNvPicPr>
          <p:nvPr/>
        </p:nvPicPr>
        <p:blipFill rotWithShape="1">
          <a:blip r:embed="rId5"/>
          <a:srcRect l="14433" t="18286" r="28823" b="19164"/>
          <a:stretch/>
        </p:blipFill>
        <p:spPr>
          <a:xfrm>
            <a:off x="1149297" y="4417967"/>
            <a:ext cx="3422702" cy="2025470"/>
          </a:xfrm>
          <a:prstGeom prst="rect">
            <a:avLst/>
          </a:prstGeom>
        </p:spPr>
      </p:pic>
      <p:pic>
        <p:nvPicPr>
          <p:cNvPr id="9" name="Picture 8">
            <a:extLst>
              <a:ext uri="{FF2B5EF4-FFF2-40B4-BE49-F238E27FC236}">
                <a16:creationId xmlns:a16="http://schemas.microsoft.com/office/drawing/2014/main" id="{C9C383BE-3861-4F62-AE99-8535ABFDB7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4488" y="4602656"/>
            <a:ext cx="3389265" cy="1840781"/>
          </a:xfrm>
          <a:prstGeom prst="rect">
            <a:avLst/>
          </a:prstGeom>
        </p:spPr>
      </p:pic>
    </p:spTree>
    <p:extLst>
      <p:ext uri="{BB962C8B-B14F-4D97-AF65-F5344CB8AC3E}">
        <p14:creationId xmlns:p14="http://schemas.microsoft.com/office/powerpoint/2010/main" val="3604884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57200" y="366834"/>
            <a:ext cx="8382000" cy="1842966"/>
          </a:xfrm>
          <a:prstGeom prst="rect">
            <a:avLst/>
          </a:prstGeom>
        </p:spPr>
        <p:txBody>
          <a:bodyPr vert="horz" lIns="91440" tIns="45720" rIns="91440" bIns="45720" rtlCol="0" anchor="ctr">
            <a:normAutofit fontScale="75000" lnSpcReduction="2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20000"/>
              </a:lnSpc>
              <a:spcBef>
                <a:spcPct val="0"/>
              </a:spcBef>
              <a:spcAft>
                <a:spcPts val="0"/>
              </a:spcAft>
              <a:buClrTx/>
              <a:buSzTx/>
              <a:buFontTx/>
              <a:buNone/>
              <a:tabLst/>
              <a:defRPr/>
            </a:pPr>
            <a:r>
              <a:rPr kumimoji="0" lang="en-US" sz="40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#3: Summer MOOC Discounts</a:t>
            </a:r>
            <a:b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Email inbox: June 10, 2018</a:t>
            </a:r>
            <a:br>
              <a:rPr kumimoji="0" lang="en-US" sz="2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edX (Summer discounts)</a:t>
            </a:r>
            <a:br>
              <a:rPr kumimoji="0" lang="en-US" sz="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2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https://www.edx.org/course</a:t>
            </a:r>
            <a:r>
              <a:rPr kumimoji="0" lang="en-US" sz="12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4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726554F-DD33-49E7-9C48-5946024B11EC}"/>
              </a:ext>
            </a:extLst>
          </p:cNvPr>
          <p:cNvPicPr>
            <a:picLocks noChangeAspect="1"/>
          </p:cNvPicPr>
          <p:nvPr/>
        </p:nvPicPr>
        <p:blipFill rotWithShape="1">
          <a:blip r:embed="rId3"/>
          <a:srcRect l="28395" t="18889" r="29476"/>
          <a:stretch/>
        </p:blipFill>
        <p:spPr>
          <a:xfrm>
            <a:off x="480510" y="2352738"/>
            <a:ext cx="2203341" cy="4124202"/>
          </a:xfrm>
          <a:prstGeom prst="rect">
            <a:avLst/>
          </a:prstGeom>
        </p:spPr>
      </p:pic>
      <p:pic>
        <p:nvPicPr>
          <p:cNvPr id="8" name="Picture 7">
            <a:extLst>
              <a:ext uri="{FF2B5EF4-FFF2-40B4-BE49-F238E27FC236}">
                <a16:creationId xmlns:a16="http://schemas.microsoft.com/office/drawing/2014/main" id="{90E1E965-5089-49F9-B77E-9FA8AD6DDBF8}"/>
              </a:ext>
            </a:extLst>
          </p:cNvPr>
          <p:cNvPicPr>
            <a:picLocks noChangeAspect="1"/>
          </p:cNvPicPr>
          <p:nvPr/>
        </p:nvPicPr>
        <p:blipFill rotWithShape="1">
          <a:blip r:embed="rId4"/>
          <a:srcRect l="24074" t="22223" r="27315" b="5348"/>
          <a:stretch/>
        </p:blipFill>
        <p:spPr>
          <a:xfrm>
            <a:off x="5276929" y="2669437"/>
            <a:ext cx="2638268" cy="3821730"/>
          </a:xfrm>
          <a:prstGeom prst="rect">
            <a:avLst/>
          </a:prstGeom>
        </p:spPr>
      </p:pic>
      <p:pic>
        <p:nvPicPr>
          <p:cNvPr id="9" name="Picture 8">
            <a:extLst>
              <a:ext uri="{FF2B5EF4-FFF2-40B4-BE49-F238E27FC236}">
                <a16:creationId xmlns:a16="http://schemas.microsoft.com/office/drawing/2014/main" id="{9766B172-DD97-4B3F-9B94-DB0CA480A0D6}"/>
              </a:ext>
            </a:extLst>
          </p:cNvPr>
          <p:cNvPicPr>
            <a:picLocks noChangeAspect="1"/>
          </p:cNvPicPr>
          <p:nvPr/>
        </p:nvPicPr>
        <p:blipFill rotWithShape="1">
          <a:blip r:embed="rId5"/>
          <a:srcRect l="26235" t="22223" r="30556" b="2221"/>
          <a:stretch/>
        </p:blipFill>
        <p:spPr>
          <a:xfrm>
            <a:off x="3036458" y="2802567"/>
            <a:ext cx="2141689" cy="3640870"/>
          </a:xfrm>
          <a:prstGeom prst="rect">
            <a:avLst/>
          </a:prstGeom>
        </p:spPr>
      </p:pic>
      <p:pic>
        <p:nvPicPr>
          <p:cNvPr id="10" name="Picture 9">
            <a:extLst>
              <a:ext uri="{FF2B5EF4-FFF2-40B4-BE49-F238E27FC236}">
                <a16:creationId xmlns:a16="http://schemas.microsoft.com/office/drawing/2014/main" id="{0017FB12-C94B-44B1-89C3-27AAA839F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0754" y="1925771"/>
            <a:ext cx="2715867" cy="2715867"/>
          </a:xfrm>
          <a:prstGeom prst="rect">
            <a:avLst/>
          </a:prstGeom>
        </p:spPr>
      </p:pic>
    </p:spTree>
    <p:extLst>
      <p:ext uri="{BB962C8B-B14F-4D97-AF65-F5344CB8AC3E}">
        <p14:creationId xmlns:p14="http://schemas.microsoft.com/office/powerpoint/2010/main" val="395616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657924" y="427970"/>
            <a:ext cx="7863776" cy="211203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0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#4: Cyber Monday Discounts</a:t>
            </a:r>
            <a:br>
              <a:rPr kumimoji="0" lang="en-US" sz="30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Email inbox: November 26, 2018</a:t>
            </a:r>
            <a:br>
              <a:rPr kumimoji="0" lang="en-US" sz="2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edX</a:t>
            </a:r>
            <a: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(Summer discounts)</a:t>
            </a:r>
            <a:br>
              <a:rPr kumimoji="0" lang="en-US" sz="6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https://www.edx.org/course</a:t>
            </a:r>
            <a:r>
              <a:rPr kumimoji="0" lang="en-US" sz="18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05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37E90F6-8A99-41DB-BD55-CE875E0A31A2}"/>
              </a:ext>
            </a:extLst>
          </p:cNvPr>
          <p:cNvPicPr>
            <a:picLocks noChangeAspect="1"/>
          </p:cNvPicPr>
          <p:nvPr/>
        </p:nvPicPr>
        <p:blipFill rotWithShape="1">
          <a:blip r:embed="rId3"/>
          <a:srcRect l="12991" t="42523" r="14019"/>
          <a:stretch/>
        </p:blipFill>
        <p:spPr>
          <a:xfrm>
            <a:off x="2998" y="2947868"/>
            <a:ext cx="4825315" cy="2956355"/>
          </a:xfrm>
          <a:prstGeom prst="rect">
            <a:avLst/>
          </a:prstGeom>
        </p:spPr>
      </p:pic>
      <p:pic>
        <p:nvPicPr>
          <p:cNvPr id="7" name="Picture 6">
            <a:extLst>
              <a:ext uri="{FF2B5EF4-FFF2-40B4-BE49-F238E27FC236}">
                <a16:creationId xmlns:a16="http://schemas.microsoft.com/office/drawing/2014/main" id="{CC260B8C-2954-4503-B543-331E833B1C74}"/>
              </a:ext>
            </a:extLst>
          </p:cNvPr>
          <p:cNvPicPr>
            <a:picLocks noChangeAspect="1"/>
          </p:cNvPicPr>
          <p:nvPr/>
        </p:nvPicPr>
        <p:blipFill rotWithShape="1">
          <a:blip r:embed="rId4"/>
          <a:srcRect l="15328" t="45285" r="21215"/>
          <a:stretch/>
        </p:blipFill>
        <p:spPr>
          <a:xfrm>
            <a:off x="4738816" y="3176032"/>
            <a:ext cx="4195120" cy="2814252"/>
          </a:xfrm>
          <a:prstGeom prst="rect">
            <a:avLst/>
          </a:prstGeom>
        </p:spPr>
      </p:pic>
      <p:pic>
        <p:nvPicPr>
          <p:cNvPr id="8" name="Picture 7">
            <a:extLst>
              <a:ext uri="{FF2B5EF4-FFF2-40B4-BE49-F238E27FC236}">
                <a16:creationId xmlns:a16="http://schemas.microsoft.com/office/drawing/2014/main" id="{AB8DB5AD-FDCB-4251-8185-C1393449C5D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62907" y="4053454"/>
            <a:ext cx="1936830" cy="1936830"/>
          </a:xfrm>
          <a:prstGeom prst="rect">
            <a:avLst/>
          </a:prstGeom>
        </p:spPr>
      </p:pic>
      <p:pic>
        <p:nvPicPr>
          <p:cNvPr id="9" name="Picture 8">
            <a:extLst>
              <a:ext uri="{FF2B5EF4-FFF2-40B4-BE49-F238E27FC236}">
                <a16:creationId xmlns:a16="http://schemas.microsoft.com/office/drawing/2014/main" id="{649E0E67-5D07-433B-96CB-65F5430AE6F8}"/>
              </a:ext>
            </a:extLst>
          </p:cNvPr>
          <p:cNvPicPr>
            <a:picLocks noChangeAspect="1"/>
          </p:cNvPicPr>
          <p:nvPr/>
        </p:nvPicPr>
        <p:blipFill rotWithShape="1">
          <a:blip r:embed="rId6"/>
          <a:srcRect l="15561" t="42523" r="24204" b="2763"/>
          <a:stretch/>
        </p:blipFill>
        <p:spPr>
          <a:xfrm>
            <a:off x="4949593" y="2962987"/>
            <a:ext cx="3984343" cy="3005781"/>
          </a:xfrm>
          <a:prstGeom prst="rect">
            <a:avLst/>
          </a:prstGeom>
        </p:spPr>
      </p:pic>
      <p:pic>
        <p:nvPicPr>
          <p:cNvPr id="10" name="Picture 9">
            <a:extLst>
              <a:ext uri="{FF2B5EF4-FFF2-40B4-BE49-F238E27FC236}">
                <a16:creationId xmlns:a16="http://schemas.microsoft.com/office/drawing/2014/main" id="{B559AA63-0778-4E68-9EE6-9F4684C3415A}"/>
              </a:ext>
            </a:extLst>
          </p:cNvPr>
          <p:cNvPicPr>
            <a:picLocks noChangeAspect="1"/>
          </p:cNvPicPr>
          <p:nvPr/>
        </p:nvPicPr>
        <p:blipFill rotWithShape="1">
          <a:blip r:embed="rId7"/>
          <a:srcRect l="14531" t="42523" r="15934" b="2764"/>
          <a:stretch/>
        </p:blipFill>
        <p:spPr>
          <a:xfrm>
            <a:off x="50294" y="2947868"/>
            <a:ext cx="4899299" cy="2999385"/>
          </a:xfrm>
          <a:prstGeom prst="rect">
            <a:avLst/>
          </a:prstGeom>
        </p:spPr>
      </p:pic>
    </p:spTree>
    <p:extLst>
      <p:ext uri="{BB962C8B-B14F-4D97-AF65-F5344CB8AC3E}">
        <p14:creationId xmlns:p14="http://schemas.microsoft.com/office/powerpoint/2010/main" val="3402558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609600"/>
            <a:ext cx="8229600" cy="1143000"/>
          </a:xfrm>
        </p:spPr>
        <p:txBody>
          <a:bodyPr vert="horz" lIns="91440" tIns="45720" rIns="91440" bIns="45720" rtlCol="0" anchor="ctr">
            <a:normAutofit fontScale="90000"/>
          </a:bodyPr>
          <a:lstStyle/>
          <a:p>
            <a:pPr defTabSz="914400">
              <a:lnSpc>
                <a:spcPct val="90000"/>
              </a:lnSpc>
            </a:pP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March 13,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t>The Career Curriculum Continuum</a:t>
            </a:r>
            <a:br>
              <a:rPr lang="en-US" b="1" dirty="0"/>
            </a:br>
            <a:r>
              <a:rPr lang="en-US" sz="2000" b="1" dirty="0"/>
              <a:t>Andrew </a:t>
            </a:r>
            <a:r>
              <a:rPr lang="en-US" sz="2000" b="1" dirty="0" err="1"/>
              <a:t>Hermalyn</a:t>
            </a:r>
            <a:r>
              <a:rPr lang="en-US" sz="2000" b="1" dirty="0"/>
              <a:t>, Inside Higher Ed</a:t>
            </a:r>
            <a:br>
              <a:rPr lang="en-US" b="1" dirty="0"/>
            </a:br>
            <a:r>
              <a:rPr lang="en-US" sz="1100" b="1" dirty="0">
                <a:hlinkClick r:id="rId2"/>
              </a:rPr>
              <a:t>https://www.insidehighered.com/digital-learning/views/2019/03/13/how-universities-can-stay-center-learners-lives-opinion</a:t>
            </a:r>
            <a:r>
              <a:rPr lang="en-US" sz="1100" b="1" dirty="0"/>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8E6DEDE9-1220-4510-837A-41F45C25C67A}"/>
              </a:ext>
            </a:extLst>
          </p:cNvPr>
          <p:cNvSpPr>
            <a:spLocks noGrp="1"/>
          </p:cNvSpPr>
          <p:nvPr>
            <p:ph idx="1"/>
          </p:nvPr>
        </p:nvSpPr>
        <p:spPr>
          <a:xfrm>
            <a:off x="381000" y="2133600"/>
            <a:ext cx="8305800" cy="3992565"/>
          </a:xfrm>
        </p:spPr>
        <p:txBody>
          <a:bodyPr>
            <a:normAutofit fontScale="85000" lnSpcReduction="10000"/>
          </a:bodyPr>
          <a:lstStyle/>
          <a:p>
            <a:r>
              <a:rPr lang="en-US" b="1" dirty="0">
                <a:latin typeface="Tahoma" panose="020B0604030504040204" pitchFamily="34" charset="0"/>
                <a:ea typeface="Tahoma" panose="020B0604030504040204" pitchFamily="34" charset="0"/>
                <a:cs typeface="Tahoma" panose="020B0604030504040204" pitchFamily="34" charset="0"/>
              </a:rPr>
              <a:t>In fact, every year since 1840, there has been a three-month increase in life expectancy.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Today the average life expectancy in the United States is 79, and millennials have a </a:t>
            </a:r>
            <a:r>
              <a:rPr lang="en-US" b="1" dirty="0">
                <a:latin typeface="Tahoma" panose="020B0604030504040204" pitchFamily="34" charset="0"/>
                <a:ea typeface="Tahoma" panose="020B0604030504040204" pitchFamily="34" charset="0"/>
                <a:cs typeface="Tahoma" panose="020B0604030504040204" pitchFamily="34" charset="0"/>
              </a:rPr>
              <a:t>50 percent chance of living to 100 years. In past centuries, people would study, get a job and retire at age 65. But times have changed, and it’s now estimated that the average person will have 12 to 14 careers in a lifetime.</a:t>
            </a:r>
          </a:p>
        </p:txBody>
      </p:sp>
    </p:spTree>
    <p:extLst>
      <p:ext uri="{BB962C8B-B14F-4D97-AF65-F5344CB8AC3E}">
        <p14:creationId xmlns:p14="http://schemas.microsoft.com/office/powerpoint/2010/main" val="2360817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04800" y="815006"/>
            <a:ext cx="8382000" cy="2389143"/>
          </a:xfrm>
        </p:spPr>
        <p:txBody>
          <a:bodyPr vert="horz" lIns="91440" tIns="45720" rIns="91440" bIns="45720" rtlCol="0" anchor="ctr">
            <a:normAutofit/>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23, 2019</a:t>
            </a:r>
            <a:br>
              <a:rPr lang="en-US" sz="27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7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edX Programs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https://www.edx.org/benefits-of-bundling?utm_source=sailthru&amp;utm_medium=email&amp;utm_campaign=newsletter_featured_programs_20190523</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3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D5BC695-504E-4C8C-A910-BA18E71B318B}"/>
              </a:ext>
            </a:extLst>
          </p:cNvPr>
          <p:cNvPicPr>
            <a:picLocks noChangeAspect="1"/>
          </p:cNvPicPr>
          <p:nvPr/>
        </p:nvPicPr>
        <p:blipFill rotWithShape="1">
          <a:blip r:embed="rId3"/>
          <a:srcRect l="18342" t="14445" r="18340" b="2222"/>
          <a:stretch/>
        </p:blipFill>
        <p:spPr>
          <a:xfrm>
            <a:off x="1676400" y="3204149"/>
            <a:ext cx="3429000" cy="3475337"/>
          </a:xfrm>
          <a:prstGeom prst="rect">
            <a:avLst/>
          </a:prstGeom>
        </p:spPr>
      </p:pic>
      <p:pic>
        <p:nvPicPr>
          <p:cNvPr id="5" name="Picture 4">
            <a:extLst>
              <a:ext uri="{FF2B5EF4-FFF2-40B4-BE49-F238E27FC236}">
                <a16:creationId xmlns:a16="http://schemas.microsoft.com/office/drawing/2014/main" id="{50171E6F-9EEB-45DA-B464-B898BB76C01A}"/>
              </a:ext>
            </a:extLst>
          </p:cNvPr>
          <p:cNvPicPr>
            <a:picLocks noChangeAspect="1"/>
          </p:cNvPicPr>
          <p:nvPr/>
        </p:nvPicPr>
        <p:blipFill rotWithShape="1">
          <a:blip r:embed="rId4"/>
          <a:srcRect l="19197" t="11684" r="19197"/>
          <a:stretch/>
        </p:blipFill>
        <p:spPr>
          <a:xfrm>
            <a:off x="6019800" y="3429000"/>
            <a:ext cx="2968077" cy="3276599"/>
          </a:xfrm>
          <a:prstGeom prst="rect">
            <a:avLst/>
          </a:prstGeom>
        </p:spPr>
      </p:pic>
    </p:spTree>
    <p:extLst>
      <p:ext uri="{BB962C8B-B14F-4D97-AF65-F5344CB8AC3E}">
        <p14:creationId xmlns:p14="http://schemas.microsoft.com/office/powerpoint/2010/main" val="4140486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76249" y="506019"/>
            <a:ext cx="8305612" cy="18750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b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#5…MOOCs in Wedding Announcements </a:t>
            </a:r>
            <a:br>
              <a:rPr kumimoji="0" lang="en-US" sz="28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September 26, 2018</a:t>
            </a:r>
            <a:b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Future of Professional Credentialing ... in an Engagement Announcement</a:t>
            </a:r>
            <a:b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Joshua Kim, Inside Higher Ed</a:t>
            </a:r>
            <a:br>
              <a:rPr kumimoji="0" lang="en-US" sz="2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7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https://www.insidehighered.com/digital-learning/blogs/technology-and-learning/future-professional-credentialing-engagement</a:t>
            </a:r>
            <a:r>
              <a:rPr kumimoji="0" lang="en-US" sz="7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2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9F8E84B-6FCC-432A-A698-19ABFD8EA5B5}"/>
              </a:ext>
            </a:extLst>
          </p:cNvPr>
          <p:cNvPicPr>
            <a:picLocks noChangeAspect="1"/>
          </p:cNvPicPr>
          <p:nvPr/>
        </p:nvPicPr>
        <p:blipFill rotWithShape="1">
          <a:blip r:embed="rId3"/>
          <a:srcRect l="15546" t="72429" r="39364" b="5668"/>
          <a:stretch/>
        </p:blipFill>
        <p:spPr>
          <a:xfrm>
            <a:off x="252656" y="3026931"/>
            <a:ext cx="8529205" cy="3112532"/>
          </a:xfrm>
          <a:prstGeom prst="rect">
            <a:avLst/>
          </a:prstGeom>
        </p:spPr>
      </p:pic>
      <p:pic>
        <p:nvPicPr>
          <p:cNvPr id="7" name="Picture 6">
            <a:extLst>
              <a:ext uri="{FF2B5EF4-FFF2-40B4-BE49-F238E27FC236}">
                <a16:creationId xmlns:a16="http://schemas.microsoft.com/office/drawing/2014/main" id="{E810D3CC-2065-4ED1-B965-E260ADB72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4588" y="3044193"/>
            <a:ext cx="1276350" cy="638176"/>
          </a:xfrm>
          <a:prstGeom prst="rect">
            <a:avLst/>
          </a:prstGeom>
        </p:spPr>
      </p:pic>
      <p:pic>
        <p:nvPicPr>
          <p:cNvPr id="8" name="Picture 7">
            <a:extLst>
              <a:ext uri="{FF2B5EF4-FFF2-40B4-BE49-F238E27FC236}">
                <a16:creationId xmlns:a16="http://schemas.microsoft.com/office/drawing/2014/main" id="{3619107B-4087-4257-AA17-AB9091A59874}"/>
              </a:ext>
            </a:extLst>
          </p:cNvPr>
          <p:cNvPicPr>
            <a:picLocks noChangeAspect="1"/>
          </p:cNvPicPr>
          <p:nvPr/>
        </p:nvPicPr>
        <p:blipFill rotWithShape="1">
          <a:blip r:embed="rId5"/>
          <a:srcRect l="15545" t="12246" r="891" b="18396"/>
          <a:stretch/>
        </p:blipFill>
        <p:spPr>
          <a:xfrm>
            <a:off x="6934418" y="5437524"/>
            <a:ext cx="2182494" cy="1005913"/>
          </a:xfrm>
          <a:prstGeom prst="rect">
            <a:avLst/>
          </a:prstGeom>
        </p:spPr>
      </p:pic>
    </p:spTree>
    <p:extLst>
      <p:ext uri="{BB962C8B-B14F-4D97-AF65-F5344CB8AC3E}">
        <p14:creationId xmlns:p14="http://schemas.microsoft.com/office/powerpoint/2010/main" val="303817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60331" y="572481"/>
            <a:ext cx="8223337" cy="2438996"/>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#6…The MOOC Wave</a:t>
            </a:r>
            <a:b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May 21, 2018</a:t>
            </a:r>
            <a:b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6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Second </a:t>
            </a:r>
            <a:r>
              <a:rPr kumimoji="0" lang="en-US" sz="36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ave</a:t>
            </a:r>
            <a:r>
              <a:rPr kumimoji="0" lang="en-US" sz="36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 MOOC Hype Is Here, and It’s Online Degrees</a:t>
            </a:r>
            <a:b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7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27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a:t>
            </a:r>
            <a:br>
              <a:rPr kumimoji="0" lang="en-US" sz="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2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https://www.edsurge.com/news/2018-05-21-the-second-wave-of-mooc-hype-is-here-and-it-s-online-degrees</a:t>
            </a:r>
            <a:r>
              <a:rPr kumimoji="0" lang="en-US" sz="1200" b="1" i="0" u="sng"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1DDCFCC-8947-4A10-A06C-75A59A826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092" y="3011477"/>
            <a:ext cx="5182037" cy="3451236"/>
          </a:xfrm>
          <a:prstGeom prst="rect">
            <a:avLst/>
          </a:prstGeom>
        </p:spPr>
      </p:pic>
      <p:pic>
        <p:nvPicPr>
          <p:cNvPr id="8" name="Picture 7">
            <a:extLst>
              <a:ext uri="{FF2B5EF4-FFF2-40B4-BE49-F238E27FC236}">
                <a16:creationId xmlns:a16="http://schemas.microsoft.com/office/drawing/2014/main" id="{68F389D6-E903-491E-9AF4-F2140AE102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2502" y="3023099"/>
            <a:ext cx="3047104" cy="1713996"/>
          </a:xfrm>
          <a:prstGeom prst="rect">
            <a:avLst/>
          </a:prstGeom>
        </p:spPr>
      </p:pic>
      <p:pic>
        <p:nvPicPr>
          <p:cNvPr id="9" name="Picture 8">
            <a:extLst>
              <a:ext uri="{FF2B5EF4-FFF2-40B4-BE49-F238E27FC236}">
                <a16:creationId xmlns:a16="http://schemas.microsoft.com/office/drawing/2014/main" id="{7C9983D2-82C3-4417-8B11-F72CCAD9D24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0331" y="4748717"/>
            <a:ext cx="3069125" cy="1726383"/>
          </a:xfrm>
          <a:prstGeom prst="rect">
            <a:avLst/>
          </a:prstGeom>
        </p:spPr>
      </p:pic>
    </p:spTree>
    <p:extLst>
      <p:ext uri="{BB962C8B-B14F-4D97-AF65-F5344CB8AC3E}">
        <p14:creationId xmlns:p14="http://schemas.microsoft.com/office/powerpoint/2010/main" val="2875806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226218" y="395287"/>
            <a:ext cx="8460582" cy="26527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September 12, 2018</a:t>
            </a:r>
            <a:b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6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Coursera's CEO on the Evolving Meaning of 'MOOC’</a:t>
            </a:r>
            <a:br>
              <a:rPr kumimoji="0" lang="en-US" sz="2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Dian </a:t>
            </a:r>
            <a:r>
              <a:rPr kumimoji="0" lang="en-US" sz="20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Schaffhauser</a:t>
            </a:r>
            <a:r>
              <a:rPr kumimoji="0" lang="en-US" sz="2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Campus Technology</a:t>
            </a:r>
            <a:b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https://campustechnology.com/articles/2018/09/12/courseras-ceo-on-the-evolving-meaning-of-mooc.aspx</a:t>
            </a:r>
            <a:r>
              <a:rPr kumimoji="0" lang="en-US" sz="1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9D31455-1ED6-45CA-9585-F25748BBA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313" y="3048000"/>
            <a:ext cx="2857500" cy="2857500"/>
          </a:xfrm>
          <a:prstGeom prst="rect">
            <a:avLst/>
          </a:prstGeom>
        </p:spPr>
      </p:pic>
      <p:sp>
        <p:nvSpPr>
          <p:cNvPr id="9" name="TextBox 8">
            <a:extLst>
              <a:ext uri="{FF2B5EF4-FFF2-40B4-BE49-F238E27FC236}">
                <a16:creationId xmlns:a16="http://schemas.microsoft.com/office/drawing/2014/main" id="{B253BEB7-C5B6-4561-96E8-A6498B5CF839}"/>
              </a:ext>
            </a:extLst>
          </p:cNvPr>
          <p:cNvSpPr txBox="1"/>
          <p:nvPr/>
        </p:nvSpPr>
        <p:spPr>
          <a:xfrm>
            <a:off x="4813856" y="5955196"/>
            <a:ext cx="400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Jeff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Maggioncalda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Coursera CEO</a:t>
            </a:r>
          </a:p>
        </p:txBody>
      </p:sp>
      <p:pic>
        <p:nvPicPr>
          <p:cNvPr id="10" name="Picture 9">
            <a:extLst>
              <a:ext uri="{FF2B5EF4-FFF2-40B4-BE49-F238E27FC236}">
                <a16:creationId xmlns:a16="http://schemas.microsoft.com/office/drawing/2014/main" id="{3435C0DC-31D7-4E26-B8D5-5882892AA74C}"/>
              </a:ext>
            </a:extLst>
          </p:cNvPr>
          <p:cNvPicPr>
            <a:picLocks noChangeAspect="1"/>
          </p:cNvPicPr>
          <p:nvPr/>
        </p:nvPicPr>
        <p:blipFill rotWithShape="1">
          <a:blip r:embed="rId4"/>
          <a:srcRect l="20000" t="15599" r="1665" b="3313"/>
          <a:stretch/>
        </p:blipFill>
        <p:spPr>
          <a:xfrm>
            <a:off x="40298" y="3152670"/>
            <a:ext cx="3778106" cy="2652713"/>
          </a:xfrm>
          <a:prstGeom prst="rect">
            <a:avLst/>
          </a:prstGeom>
        </p:spPr>
      </p:pic>
      <p:pic>
        <p:nvPicPr>
          <p:cNvPr id="11" name="Picture 10">
            <a:extLst>
              <a:ext uri="{FF2B5EF4-FFF2-40B4-BE49-F238E27FC236}">
                <a16:creationId xmlns:a16="http://schemas.microsoft.com/office/drawing/2014/main" id="{FE91E6FF-B0C4-4753-96B5-ACD6AB38D584}"/>
              </a:ext>
            </a:extLst>
          </p:cNvPr>
          <p:cNvPicPr>
            <a:picLocks noChangeAspect="1"/>
          </p:cNvPicPr>
          <p:nvPr/>
        </p:nvPicPr>
        <p:blipFill rotWithShape="1">
          <a:blip r:embed="rId5"/>
          <a:srcRect l="56892" t="47818" r="707" b="14445"/>
          <a:stretch/>
        </p:blipFill>
        <p:spPr>
          <a:xfrm>
            <a:off x="3818404" y="4040283"/>
            <a:ext cx="2104417" cy="1483733"/>
          </a:xfrm>
          <a:prstGeom prst="rect">
            <a:avLst/>
          </a:prstGeom>
        </p:spPr>
      </p:pic>
    </p:spTree>
    <p:extLst>
      <p:ext uri="{BB962C8B-B14F-4D97-AF65-F5344CB8AC3E}">
        <p14:creationId xmlns:p14="http://schemas.microsoft.com/office/powerpoint/2010/main" val="830844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229600" cy="2362188"/>
          </a:xfrm>
        </p:spPr>
        <p:txBody>
          <a:bodyPr vert="horz" lIns="91440" tIns="45720" rIns="91440" bIns="45720" rtlCol="0" anchor="ctr">
            <a:normAutofit/>
          </a:bodyPr>
          <a:lstStyle/>
          <a:p>
            <a:pPr defTabSz="914400">
              <a:lnSpc>
                <a:spcPct val="9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March 20, 2019</a:t>
            </a:r>
            <a:br>
              <a:rPr lang="en-US" sz="3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How MOOCs Make Money (interview with </a:t>
            </a:r>
            <a:r>
              <a:rPr lang="en-US" sz="2400" b="1" dirty="0" err="1">
                <a:latin typeface="Tahoma" panose="020B0604030504040204" pitchFamily="34" charset="0"/>
                <a:ea typeface="Tahoma" panose="020B0604030504040204" pitchFamily="34" charset="0"/>
                <a:cs typeface="Tahoma" panose="020B0604030504040204" pitchFamily="34" charset="0"/>
              </a:rPr>
              <a:t>Dhawal</a:t>
            </a:r>
            <a:r>
              <a:rPr lang="en-US" sz="2400" b="1" dirty="0">
                <a:latin typeface="Tahoma" panose="020B0604030504040204" pitchFamily="34" charset="0"/>
                <a:ea typeface="Tahoma" panose="020B0604030504040204" pitchFamily="34" charset="0"/>
                <a:cs typeface="Tahoma" panose="020B0604030504040204" pitchFamily="34" charset="0"/>
              </a:rPr>
              <a:t> Shah)</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Dian </a:t>
            </a:r>
            <a:r>
              <a:rPr lang="en-US" sz="2000" b="1" dirty="0" err="1">
                <a:latin typeface="Tahoma" panose="020B0604030504040204" pitchFamily="34" charset="0"/>
                <a:ea typeface="Tahoma" panose="020B0604030504040204" pitchFamily="34" charset="0"/>
                <a:cs typeface="Tahoma" panose="020B0604030504040204" pitchFamily="34" charset="0"/>
              </a:rPr>
              <a:t>Schaffhauser</a:t>
            </a:r>
            <a:r>
              <a:rPr lang="en-US" sz="2000" b="1" dirty="0">
                <a:latin typeface="Tahoma" panose="020B0604030504040204" pitchFamily="34" charset="0"/>
                <a:ea typeface="Tahoma" panose="020B0604030504040204" pitchFamily="34" charset="0"/>
                <a:cs typeface="Tahoma" panose="020B0604030504040204" pitchFamily="34" charset="0"/>
              </a:rPr>
              <a:t>, Campus Technology</a:t>
            </a:r>
            <a:br>
              <a:rPr lang="en-US" sz="48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https://campustechnology.com/articles/2019/03/20/how-moocs-make-money</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6FC627D-0CEF-45AC-8584-8ECDEB700B85}"/>
              </a:ext>
            </a:extLst>
          </p:cNvPr>
          <p:cNvPicPr>
            <a:picLocks noChangeAspect="1"/>
          </p:cNvPicPr>
          <p:nvPr/>
        </p:nvPicPr>
        <p:blipFill rotWithShape="1">
          <a:blip r:embed="rId3"/>
          <a:srcRect l="18333" t="15896" r="39167" b="6998"/>
          <a:stretch/>
        </p:blipFill>
        <p:spPr>
          <a:xfrm>
            <a:off x="2895600" y="2743197"/>
            <a:ext cx="3886200" cy="4098984"/>
          </a:xfrm>
          <a:prstGeom prst="rect">
            <a:avLst/>
          </a:prstGeom>
        </p:spPr>
      </p:pic>
    </p:spTree>
    <p:extLst>
      <p:ext uri="{BB962C8B-B14F-4D97-AF65-F5344CB8AC3E}">
        <p14:creationId xmlns:p14="http://schemas.microsoft.com/office/powerpoint/2010/main" val="312399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655983" y="348316"/>
            <a:ext cx="7876779" cy="264536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October 12, 2018</a:t>
            </a:r>
            <a:br>
              <a:rPr kumimoji="0" lang="en-US"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#7…Degrees Via the MOOC</a:t>
            </a:r>
            <a:br>
              <a:rPr kumimoji="0" lang="en-US" sz="2025"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EdX: From </a:t>
            </a:r>
            <a:r>
              <a:rPr kumimoji="0" lang="en-US" sz="28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MicroMasters</a:t>
            </a:r>
            <a:r>
              <a:rPr kumimoji="0" lang="en-US" sz="2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to Online Master’s Degrees</a:t>
            </a:r>
            <a:br>
              <a:rPr kumimoji="0" lang="en-US" sz="4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Lindsey McKenzie, Inside Higher Ed</a:t>
            </a:r>
            <a:br>
              <a:rPr kumimoji="0" lang="en-US" sz="525"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9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https://www.insidehighered.com/news/2018/10/12/edx-launches-nine-low-cost-online-degrees</a:t>
            </a:r>
            <a:r>
              <a:rPr kumimoji="0" lang="en-US" sz="9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2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DC771E4-24C7-4FE0-9566-9407D9F61B54}"/>
              </a:ext>
            </a:extLst>
          </p:cNvPr>
          <p:cNvPicPr>
            <a:picLocks noChangeAspect="1"/>
          </p:cNvPicPr>
          <p:nvPr/>
        </p:nvPicPr>
        <p:blipFill rotWithShape="1">
          <a:blip r:embed="rId3"/>
          <a:srcRect l="19167" t="52239" r="25833" b="17533"/>
          <a:stretch/>
        </p:blipFill>
        <p:spPr>
          <a:xfrm>
            <a:off x="153448" y="2880984"/>
            <a:ext cx="8708221" cy="3562453"/>
          </a:xfrm>
          <a:prstGeom prst="rect">
            <a:avLst/>
          </a:prstGeom>
        </p:spPr>
      </p:pic>
    </p:spTree>
    <p:extLst>
      <p:ext uri="{BB962C8B-B14F-4D97-AF65-F5344CB8AC3E}">
        <p14:creationId xmlns:p14="http://schemas.microsoft.com/office/powerpoint/2010/main" val="1979944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9D0D7D-EA06-40AA-B1F3-247ECBA31455}"/>
              </a:ext>
            </a:extLst>
          </p:cNvPr>
          <p:cNvSpPr txBox="1">
            <a:spLocks/>
          </p:cNvSpPr>
          <p:nvPr/>
        </p:nvSpPr>
        <p:spPr>
          <a:xfrm>
            <a:off x="419269" y="393699"/>
            <a:ext cx="7432643" cy="215071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#8…</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MOOC-based Pricing Charts</a:t>
            </a:r>
            <a:br>
              <a:rPr kumimoji="0" lang="en-US" sz="27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2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December 30, 2018</a:t>
            </a:r>
            <a:b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MOOC-Based Degrees, Pricing Chart</a:t>
            </a:r>
            <a:br>
              <a:rPr kumimoji="0" lang="en-US" sz="2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IBL News</a:t>
            </a:r>
            <a:br>
              <a:rPr kumimoji="0" lang="en-US" sz="12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788"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https://www.class-central.com/pricing-charts/mooc-based-degrees</a:t>
            </a:r>
            <a:r>
              <a:rPr kumimoji="0" lang="en-US" sz="788"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25A4A8B7-F512-4BA5-8A27-038F93E9C3BC}"/>
              </a:ext>
            </a:extLst>
          </p:cNvPr>
          <p:cNvPicPr>
            <a:picLocks noChangeAspect="1"/>
          </p:cNvPicPr>
          <p:nvPr/>
        </p:nvPicPr>
        <p:blipFill rotWithShape="1">
          <a:blip r:embed="rId3"/>
          <a:srcRect l="2787" t="12222" r="46368" b="18889"/>
          <a:stretch/>
        </p:blipFill>
        <p:spPr>
          <a:xfrm>
            <a:off x="419270" y="2633869"/>
            <a:ext cx="3592071" cy="3809567"/>
          </a:xfrm>
          <a:prstGeom prst="rect">
            <a:avLst/>
          </a:prstGeom>
        </p:spPr>
      </p:pic>
      <p:pic>
        <p:nvPicPr>
          <p:cNvPr id="7" name="Picture 6">
            <a:extLst>
              <a:ext uri="{FF2B5EF4-FFF2-40B4-BE49-F238E27FC236}">
                <a16:creationId xmlns:a16="http://schemas.microsoft.com/office/drawing/2014/main" id="{41FAFCB9-7CEB-469E-8BE5-DB93487C83B4}"/>
              </a:ext>
            </a:extLst>
          </p:cNvPr>
          <p:cNvPicPr>
            <a:picLocks noChangeAspect="1"/>
          </p:cNvPicPr>
          <p:nvPr/>
        </p:nvPicPr>
        <p:blipFill rotWithShape="1">
          <a:blip r:embed="rId4"/>
          <a:srcRect l="2787" t="10000" r="47276" b="7777"/>
          <a:stretch/>
        </p:blipFill>
        <p:spPr>
          <a:xfrm>
            <a:off x="4716533" y="2633870"/>
            <a:ext cx="3051594" cy="3809568"/>
          </a:xfrm>
          <a:prstGeom prst="rect">
            <a:avLst/>
          </a:prstGeom>
        </p:spPr>
      </p:pic>
    </p:spTree>
    <p:extLst>
      <p:ext uri="{BB962C8B-B14F-4D97-AF65-F5344CB8AC3E}">
        <p14:creationId xmlns:p14="http://schemas.microsoft.com/office/powerpoint/2010/main" val="152512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386571" y="579907"/>
            <a:ext cx="8146192" cy="2194322"/>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#9…</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Discounted MOOC-based MBAs</a:t>
            </a:r>
            <a:br>
              <a:rPr kumimoji="0" lang="en-US" sz="36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36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August 7, 2017</a:t>
            </a:r>
            <a:b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1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FutureLearn</a:t>
            </a:r>
            <a:r>
              <a:rPr kumimoji="0" lang="en-US" sz="2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Coventry University to Roll Out 50 Online Degrees </a:t>
            </a:r>
            <a: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Last year Deakin University announced a similar partnership with </a:t>
            </a:r>
            <a:r>
              <a:rPr kumimoji="0" lang="en-US" sz="1800" b="1" i="0" u="none" strike="noStrike" kern="1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FutureLearn</a:t>
            </a:r>
            <a: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br>
              <a:rPr kumimoji="0" lang="en-US" sz="27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Central, Dhawal Shah</a:t>
            </a:r>
            <a:b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https://www.class-central.com/report/futurelearn-coventry-university-roll-50-online-degrees/</a:t>
            </a:r>
            <a:r>
              <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CEB5B70-FB0C-4345-B8DA-CE7FBBA46D7C}"/>
              </a:ext>
            </a:extLst>
          </p:cNvPr>
          <p:cNvPicPr>
            <a:picLocks noChangeAspect="1"/>
          </p:cNvPicPr>
          <p:nvPr/>
        </p:nvPicPr>
        <p:blipFill rotWithShape="1">
          <a:blip r:embed="rId3"/>
          <a:srcRect l="15909" t="36623" r="43068" b="30040"/>
          <a:stretch/>
        </p:blipFill>
        <p:spPr>
          <a:xfrm>
            <a:off x="454111" y="3035127"/>
            <a:ext cx="7956195" cy="3236719"/>
          </a:xfrm>
          <a:prstGeom prst="rect">
            <a:avLst/>
          </a:prstGeom>
        </p:spPr>
      </p:pic>
    </p:spTree>
    <p:extLst>
      <p:ext uri="{BB962C8B-B14F-4D97-AF65-F5344CB8AC3E}">
        <p14:creationId xmlns:p14="http://schemas.microsoft.com/office/powerpoint/2010/main" val="408937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386571" y="761292"/>
            <a:ext cx="8146192" cy="2194322"/>
          </a:xfrm>
          <a:prstGeom prst="rect">
            <a:avLst/>
          </a:prstGeom>
        </p:spPr>
        <p:txBody>
          <a:bodyPr vert="horz" lIns="91440" tIns="45720" rIns="91440" bIns="45720" rtlCol="0" anchor="ctr">
            <a:normAutofit fontScale="60000" lnSpcReduction="20000"/>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defRPr/>
            </a:pPr>
            <a:r>
              <a:rPr kumimoji="0" lang="en-US" sz="5300"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Weirdness #10…Stackable Degrees</a:t>
            </a:r>
            <a:br>
              <a:rPr kumimoji="0" lang="en-US" sz="3600"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5300"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January 20, 2019</a:t>
            </a:r>
            <a:br>
              <a:rPr kumimoji="0" lang="en-US" sz="15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lang="en-US" sz="5300" dirty="0" err="1">
                <a:solidFill>
                  <a:schemeClr val="tx1"/>
                </a:solidFill>
              </a:rPr>
              <a:t>Stackability</a:t>
            </a:r>
            <a:r>
              <a:rPr lang="en-US" sz="5300" dirty="0">
                <a:solidFill>
                  <a:schemeClr val="tx1"/>
                </a:solidFill>
              </a:rPr>
              <a:t> is a Learning Strategy</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800"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0" algn="ctr">
              <a:defRPr/>
            </a:pPr>
            <a:r>
              <a:rPr lang="en-US" sz="3300" dirty="0">
                <a:solidFill>
                  <a:schemeClr val="tx1"/>
                </a:solidFill>
              </a:rPr>
              <a:t>Matthew </a:t>
            </a:r>
            <a:r>
              <a:rPr lang="en-US" sz="3300" dirty="0" err="1">
                <a:solidFill>
                  <a:schemeClr val="tx1"/>
                </a:solidFill>
              </a:rPr>
              <a:t>Rascoff</a:t>
            </a:r>
            <a:r>
              <a:rPr lang="en-US" sz="3300" dirty="0">
                <a:solidFill>
                  <a:schemeClr val="tx1"/>
                </a:solidFill>
              </a:rPr>
              <a:t> and James </a:t>
            </a:r>
            <a:r>
              <a:rPr lang="en-US" sz="3300" dirty="0" err="1">
                <a:solidFill>
                  <a:schemeClr val="tx1"/>
                </a:solidFill>
              </a:rPr>
              <a:t>DeVaney</a:t>
            </a:r>
            <a:r>
              <a:rPr lang="en-US" sz="3300" dirty="0">
                <a:solidFill>
                  <a:schemeClr val="tx1"/>
                </a:solidFill>
              </a:rPr>
              <a:t>, Inside Higher Ed</a:t>
            </a:r>
            <a:br>
              <a:rPr kumimoji="0" lang="en-US" sz="18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https://www.class-central.com/report/futurelearn-coventry-university-roll-50-online-degrees/</a:t>
            </a:r>
            <a:r>
              <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2349F07-5013-42DC-B694-D8D3701EBB01}"/>
              </a:ext>
            </a:extLst>
          </p:cNvPr>
          <p:cNvPicPr>
            <a:picLocks noChangeAspect="1"/>
          </p:cNvPicPr>
          <p:nvPr/>
        </p:nvPicPr>
        <p:blipFill rotWithShape="1">
          <a:blip r:embed="rId3"/>
          <a:srcRect l="13479" t="19306" r="32717" b="-3280"/>
          <a:stretch/>
        </p:blipFill>
        <p:spPr>
          <a:xfrm>
            <a:off x="2335695" y="3303667"/>
            <a:ext cx="3786809" cy="3139770"/>
          </a:xfrm>
          <a:prstGeom prst="rect">
            <a:avLst/>
          </a:prstGeom>
        </p:spPr>
      </p:pic>
    </p:spTree>
    <p:extLst>
      <p:ext uri="{BB962C8B-B14F-4D97-AF65-F5344CB8AC3E}">
        <p14:creationId xmlns:p14="http://schemas.microsoft.com/office/powerpoint/2010/main" val="1481976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0D7D-EA06-40AA-B1F3-247ECBA31455}"/>
              </a:ext>
            </a:extLst>
          </p:cNvPr>
          <p:cNvSpPr>
            <a:spLocks noGrp="1"/>
          </p:cNvSpPr>
          <p:nvPr>
            <p:ph type="title"/>
          </p:nvPr>
        </p:nvSpPr>
        <p:spPr>
          <a:xfrm>
            <a:off x="647700" y="685800"/>
            <a:ext cx="7810500" cy="212755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7, 2018</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Reinventing the College Degree: A Future with Modular Credentials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IBL News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https://iblnews.org/2018/12/07/reinventing-the-college-degree-a-future-with-modular-credentials/</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7D05812-3FBE-4BDC-BF40-F2A797A42259}"/>
              </a:ext>
            </a:extLst>
          </p:cNvPr>
          <p:cNvPicPr>
            <a:picLocks noChangeAspect="1"/>
          </p:cNvPicPr>
          <p:nvPr/>
        </p:nvPicPr>
        <p:blipFill rotWithShape="1">
          <a:blip r:embed="rId3"/>
          <a:srcRect l="6419" t="11111" r="36381" b="4445"/>
          <a:stretch/>
        </p:blipFill>
        <p:spPr>
          <a:xfrm>
            <a:off x="2667000" y="2961860"/>
            <a:ext cx="3229694" cy="3896139"/>
          </a:xfrm>
          <a:prstGeom prst="rect">
            <a:avLst/>
          </a:prstGeom>
        </p:spPr>
      </p:pic>
    </p:spTree>
    <p:extLst>
      <p:ext uri="{BB962C8B-B14F-4D97-AF65-F5344CB8AC3E}">
        <p14:creationId xmlns:p14="http://schemas.microsoft.com/office/powerpoint/2010/main" val="3785380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609600"/>
            <a:ext cx="8229600" cy="1143000"/>
          </a:xfrm>
        </p:spPr>
        <p:txBody>
          <a:bodyPr vert="horz" lIns="91440" tIns="45720" rIns="91440" bIns="45720" rtlCol="0" anchor="ctr">
            <a:normAutofit fontScale="90000"/>
          </a:bodyPr>
          <a:lstStyle/>
          <a:p>
            <a:pPr defTabSz="914400">
              <a:lnSpc>
                <a:spcPct val="90000"/>
              </a:lnSpc>
            </a:pP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March 13,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t>The Career Curriculum Continuum</a:t>
            </a:r>
            <a:br>
              <a:rPr lang="en-US" b="1" dirty="0"/>
            </a:br>
            <a:r>
              <a:rPr lang="en-US" sz="2000" b="1" dirty="0"/>
              <a:t>Andrew </a:t>
            </a:r>
            <a:r>
              <a:rPr lang="en-US" sz="2000" b="1" dirty="0" err="1"/>
              <a:t>Hermalyn</a:t>
            </a:r>
            <a:r>
              <a:rPr lang="en-US" sz="2000" b="1" dirty="0"/>
              <a:t>, Inside Higher Ed</a:t>
            </a:r>
            <a:br>
              <a:rPr lang="en-US" b="1" dirty="0"/>
            </a:br>
            <a:r>
              <a:rPr lang="en-US" sz="1100" b="1" dirty="0">
                <a:hlinkClick r:id="rId2"/>
              </a:rPr>
              <a:t>https://www.insidehighered.com/digital-learning/views/2019/03/13/how-universities-can-stay-center-learners-lives-opinion</a:t>
            </a:r>
            <a:r>
              <a:rPr lang="en-US" sz="1100" b="1" dirty="0"/>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8E6DEDE9-1220-4510-837A-41F45C25C67A}"/>
              </a:ext>
            </a:extLst>
          </p:cNvPr>
          <p:cNvSpPr>
            <a:spLocks noGrp="1"/>
          </p:cNvSpPr>
          <p:nvPr>
            <p:ph idx="1"/>
          </p:nvPr>
        </p:nvSpPr>
        <p:spPr>
          <a:xfrm>
            <a:off x="381000" y="2133600"/>
            <a:ext cx="8305800" cy="3992565"/>
          </a:xfrm>
        </p:spPr>
        <p:txBody>
          <a:bodyPr>
            <a:normAutofit fontScale="70000" lnSpcReduction="20000"/>
          </a:bodyPr>
          <a:lstStyle/>
          <a:p>
            <a:r>
              <a:rPr lang="en-US" dirty="0"/>
              <a:t>But access alone is not a substitute for more structured learning where students are motivated by having skin in the game, both mentally and financially. That’s why there is value in universities offering short courses as an accessible entry point for learners along the continuum. These courses -- focusing on both practical skills and disruptive technologies -- provide learners across the globe the opportunity to gain industry-relevant skills that will help them take the next step in their careers. </a:t>
            </a:r>
            <a:r>
              <a:rPr lang="en-US" b="1" dirty="0">
                <a:solidFill>
                  <a:srgbClr val="FF0000"/>
                </a:solidFill>
              </a:rPr>
              <a:t>There are many providers offering various types of short courses; in 2018 alone, students from over 150 countries took more than 30,000 short courses across our portfolio, and we hear about these benefits directly from them.</a:t>
            </a:r>
          </a:p>
          <a:p>
            <a:pPr marL="0" indent="0">
              <a:buNone/>
            </a:pPr>
            <a:endParaRPr lang="en-US" dirty="0"/>
          </a:p>
        </p:txBody>
      </p:sp>
    </p:spTree>
    <p:extLst>
      <p:ext uri="{BB962C8B-B14F-4D97-AF65-F5344CB8AC3E}">
        <p14:creationId xmlns:p14="http://schemas.microsoft.com/office/powerpoint/2010/main" val="3838215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itle 1"/>
          <p:cNvSpPr>
            <a:spLocks noGrp="1"/>
          </p:cNvSpPr>
          <p:nvPr>
            <p:ph type="title"/>
          </p:nvPr>
        </p:nvSpPr>
        <p:spPr>
          <a:xfrm>
            <a:off x="457200" y="274638"/>
            <a:ext cx="8418443" cy="2011362"/>
          </a:xfrm>
        </p:spPr>
        <p:txBody>
          <a:bodyPr/>
          <a:lstStyle/>
          <a:p>
            <a:r>
              <a:rPr lang="en-US" altLang="en-US" sz="4000" b="1" dirty="0">
                <a:solidFill>
                  <a:srgbClr val="FF0000"/>
                </a:solidFill>
                <a:latin typeface="Tahoma" panose="020B0604030504040204" pitchFamily="34" charset="0"/>
                <a:cs typeface="Tahoma" panose="020B0604030504040204" pitchFamily="34" charset="0"/>
              </a:rPr>
              <a:t>January 20, 2016</a:t>
            </a:r>
            <a:br>
              <a:rPr lang="en-US" altLang="en-US" sz="4000"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Coursera Specializations</a:t>
            </a:r>
            <a:br>
              <a:rPr lang="en-US" altLang="en-US" sz="800" b="1" dirty="0">
                <a:latin typeface="Tahoma" panose="020B0604030504040204" pitchFamily="34" charset="0"/>
                <a:cs typeface="Tahoma" panose="020B0604030504040204" pitchFamily="34" charset="0"/>
              </a:rPr>
            </a:br>
            <a:r>
              <a:rPr lang="en-US" altLang="en-US" sz="800" b="1" dirty="0">
                <a:latin typeface="Tahoma" panose="020B0604030504040204" pitchFamily="34" charset="0"/>
                <a:cs typeface="Tahoma" panose="020B0604030504040204" pitchFamily="34" charset="0"/>
                <a:hlinkClick r:id="rId2"/>
              </a:rPr>
              <a:t>https://www.coursera.org/browse?utm_medium=email&amp;utm_source=marketing&amp;utm_campaign=aUAR4L-fEeW6i-NodUB9Qw&amp;languages=en</a:t>
            </a:r>
            <a:r>
              <a:rPr lang="en-US" altLang="en-US" sz="800" b="1" dirty="0">
                <a:latin typeface="Tahoma" panose="020B0604030504040204" pitchFamily="34" charset="0"/>
                <a:cs typeface="Tahoma" panose="020B0604030504040204" pitchFamily="34" charset="0"/>
              </a:rPr>
              <a:t> </a:t>
            </a:r>
            <a:endParaRPr lang="en-US" altLang="en-US" sz="800" dirty="0">
              <a:latin typeface="Tahoma" panose="020B0604030504040204" pitchFamily="34" charset="0"/>
              <a:cs typeface="Tahoma" panose="020B0604030504040204" pitchFamily="34" charset="0"/>
            </a:endParaRPr>
          </a:p>
        </p:txBody>
      </p:sp>
      <p:pic>
        <p:nvPicPr>
          <p:cNvPr id="652291" name="Picture 2"/>
          <p:cNvPicPr>
            <a:picLocks noChangeAspect="1"/>
          </p:cNvPicPr>
          <p:nvPr/>
        </p:nvPicPr>
        <p:blipFill>
          <a:blip r:embed="rId3">
            <a:extLst>
              <a:ext uri="{28A0092B-C50C-407E-A947-70E740481C1C}">
                <a14:useLocalDpi xmlns:a14="http://schemas.microsoft.com/office/drawing/2010/main" val="0"/>
              </a:ext>
            </a:extLst>
          </a:blip>
          <a:srcRect l="24138" t="22221" r="24138" b="6349"/>
          <a:stretch>
            <a:fillRect/>
          </a:stretch>
        </p:blipFill>
        <p:spPr bwMode="auto">
          <a:xfrm>
            <a:off x="609600" y="2155135"/>
            <a:ext cx="2667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2292" name="Picture 3"/>
          <p:cNvPicPr>
            <a:picLocks noChangeAspect="1"/>
          </p:cNvPicPr>
          <p:nvPr/>
        </p:nvPicPr>
        <p:blipFill>
          <a:blip r:embed="rId4">
            <a:extLst>
              <a:ext uri="{28A0092B-C50C-407E-A947-70E740481C1C}">
                <a14:useLocalDpi xmlns:a14="http://schemas.microsoft.com/office/drawing/2010/main" val="0"/>
              </a:ext>
            </a:extLst>
          </a:blip>
          <a:srcRect l="27673" t="48372" r="37457" b="1529"/>
          <a:stretch>
            <a:fillRect/>
          </a:stretch>
        </p:blipFill>
        <p:spPr bwMode="auto">
          <a:xfrm>
            <a:off x="4229100" y="2615510"/>
            <a:ext cx="4495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096" y="2938669"/>
            <a:ext cx="3103354" cy="37815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3447163"/>
            <a:ext cx="5334000" cy="2983263"/>
          </a:xfrm>
          <a:prstGeom prst="rect">
            <a:avLst/>
          </a:prstGeom>
        </p:spPr>
      </p:pic>
    </p:spTree>
    <p:extLst>
      <p:ext uri="{BB962C8B-B14F-4D97-AF65-F5344CB8AC3E}">
        <p14:creationId xmlns:p14="http://schemas.microsoft.com/office/powerpoint/2010/main" val="3208791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838200" y="609600"/>
            <a:ext cx="6793345" cy="204385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30,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MOOCs ramp up new fields</a:t>
            </a:r>
            <a:br>
              <a:rPr lang="en-US" b="1" dirty="0">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Report: 59% of employed data scientists learned skills on their own or via a MOOC</a:t>
            </a:r>
            <a:br>
              <a:rPr lang="en-US" sz="2325" b="1" dirty="0">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Alison DeNisco </a:t>
            </a:r>
            <a:r>
              <a:rPr lang="en-US" sz="2025" b="1" dirty="0" err="1">
                <a:latin typeface="Tahoma" panose="020B0604030504040204" pitchFamily="34" charset="0"/>
                <a:ea typeface="Tahoma" panose="020B0604030504040204" pitchFamily="34" charset="0"/>
                <a:cs typeface="Tahoma" panose="020B0604030504040204" pitchFamily="34" charset="0"/>
              </a:rPr>
              <a:t>Rayome</a:t>
            </a:r>
            <a:br>
              <a:rPr lang="en-US"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https://www.techrepublic.com/article/report-59-of-employed-data-scientists-learned-skills-on-their-own-or-via-a-mooc/</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A1E14841-4955-47F8-B53E-3F9E7952A9C1}"/>
              </a:ext>
            </a:extLst>
          </p:cNvPr>
          <p:cNvPicPr>
            <a:picLocks noChangeAspect="1"/>
          </p:cNvPicPr>
          <p:nvPr/>
        </p:nvPicPr>
        <p:blipFill rotWithShape="1">
          <a:blip r:embed="rId3"/>
          <a:srcRect l="16667" t="18306" r="18332" b="3148"/>
          <a:stretch/>
        </p:blipFill>
        <p:spPr>
          <a:xfrm>
            <a:off x="304800" y="3107078"/>
            <a:ext cx="4616643" cy="3373701"/>
          </a:xfrm>
          <a:prstGeom prst="rect">
            <a:avLst/>
          </a:prstGeom>
        </p:spPr>
      </p:pic>
      <p:pic>
        <p:nvPicPr>
          <p:cNvPr id="4" name="Picture 3">
            <a:extLst>
              <a:ext uri="{FF2B5EF4-FFF2-40B4-BE49-F238E27FC236}">
                <a16:creationId xmlns:a16="http://schemas.microsoft.com/office/drawing/2014/main" id="{2D25BB51-0D16-497A-BFE7-25C03889901B}"/>
              </a:ext>
            </a:extLst>
          </p:cNvPr>
          <p:cNvPicPr>
            <a:picLocks noChangeAspect="1"/>
          </p:cNvPicPr>
          <p:nvPr/>
        </p:nvPicPr>
        <p:blipFill>
          <a:blip r:embed="rId4"/>
          <a:stretch>
            <a:fillRect/>
          </a:stretch>
        </p:blipFill>
        <p:spPr>
          <a:xfrm>
            <a:off x="3505200" y="3959430"/>
            <a:ext cx="4482399" cy="2521349"/>
          </a:xfrm>
          <a:prstGeom prst="rect">
            <a:avLst/>
          </a:prstGeom>
        </p:spPr>
      </p:pic>
    </p:spTree>
    <p:extLst>
      <p:ext uri="{BB962C8B-B14F-4D97-AF65-F5344CB8AC3E}">
        <p14:creationId xmlns:p14="http://schemas.microsoft.com/office/powerpoint/2010/main" val="1908531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19, 2018</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How Blockbuster MOOCs Could Shape the Future of Teaching</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Jeffrey R. Young, </a:t>
            </a:r>
            <a:r>
              <a:rPr lang="en-US" sz="2400" b="1" dirty="0" err="1">
                <a:latin typeface="Tahoma" panose="020B0604030504040204" pitchFamily="34" charset="0"/>
                <a:ea typeface="Tahoma" panose="020B0604030504040204" pitchFamily="34" charset="0"/>
                <a:cs typeface="Tahoma" panose="020B0604030504040204" pitchFamily="34" charset="0"/>
              </a:rPr>
              <a:t>EdSurge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https://www.edsurge.com/news/2018-06-19-how-blockbuster-moocs-could-shape-the-future-of-teaching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7626C3C-4679-4CD0-9F6A-0529F3D69FF3}"/>
              </a:ext>
            </a:extLst>
          </p:cNvPr>
          <p:cNvPicPr>
            <a:picLocks noChangeAspect="1"/>
          </p:cNvPicPr>
          <p:nvPr/>
        </p:nvPicPr>
        <p:blipFill rotWithShape="1">
          <a:blip r:embed="rId3"/>
          <a:srcRect t="32076" b="8867"/>
          <a:stretch/>
        </p:blipFill>
        <p:spPr>
          <a:xfrm>
            <a:off x="69209" y="2794870"/>
            <a:ext cx="4509782" cy="1981197"/>
          </a:xfrm>
          <a:prstGeom prst="rect">
            <a:avLst/>
          </a:prstGeom>
        </p:spPr>
      </p:pic>
      <p:pic>
        <p:nvPicPr>
          <p:cNvPr id="5" name="Picture 4">
            <a:extLst>
              <a:ext uri="{FF2B5EF4-FFF2-40B4-BE49-F238E27FC236}">
                <a16:creationId xmlns:a16="http://schemas.microsoft.com/office/drawing/2014/main" id="{1D2923CB-A434-4E21-8E0F-F18D55173D44}"/>
              </a:ext>
            </a:extLst>
          </p:cNvPr>
          <p:cNvPicPr>
            <a:picLocks noChangeAspect="1"/>
          </p:cNvPicPr>
          <p:nvPr/>
        </p:nvPicPr>
        <p:blipFill rotWithShape="1">
          <a:blip r:embed="rId4"/>
          <a:srcRect t="25355" r="833" b="16393"/>
          <a:stretch/>
        </p:blipFill>
        <p:spPr>
          <a:xfrm>
            <a:off x="4648200" y="2821355"/>
            <a:ext cx="4495800" cy="1964547"/>
          </a:xfrm>
          <a:prstGeom prst="rect">
            <a:avLst/>
          </a:prstGeom>
        </p:spPr>
      </p:pic>
      <p:pic>
        <p:nvPicPr>
          <p:cNvPr id="8" name="Picture 7">
            <a:extLst>
              <a:ext uri="{FF2B5EF4-FFF2-40B4-BE49-F238E27FC236}">
                <a16:creationId xmlns:a16="http://schemas.microsoft.com/office/drawing/2014/main" id="{0EDF24B3-E2C1-4944-8F00-59EB568A6B08}"/>
              </a:ext>
            </a:extLst>
          </p:cNvPr>
          <p:cNvPicPr>
            <a:picLocks noChangeAspect="1"/>
          </p:cNvPicPr>
          <p:nvPr/>
        </p:nvPicPr>
        <p:blipFill rotWithShape="1">
          <a:blip r:embed="rId5"/>
          <a:srcRect t="26475" r="833" b="14153"/>
          <a:stretch/>
        </p:blipFill>
        <p:spPr>
          <a:xfrm>
            <a:off x="1866900" y="4652065"/>
            <a:ext cx="4953000" cy="2205957"/>
          </a:xfrm>
          <a:prstGeom prst="rect">
            <a:avLst/>
          </a:prstGeom>
        </p:spPr>
      </p:pic>
    </p:spTree>
    <p:extLst>
      <p:ext uri="{BB962C8B-B14F-4D97-AF65-F5344CB8AC3E}">
        <p14:creationId xmlns:p14="http://schemas.microsoft.com/office/powerpoint/2010/main" val="2040476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649058"/>
            <a:ext cx="8706677" cy="1894117"/>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12, 2018</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Microcredentials</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and Nanodegrees</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 Modular</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edX Expands </a:t>
            </a:r>
            <a:r>
              <a:rPr lang="en-US" sz="1600" b="1" dirty="0" err="1">
                <a:latin typeface="Tahoma" panose="020B0604030504040204" pitchFamily="34" charset="0"/>
                <a:ea typeface="Tahoma" panose="020B0604030504040204" pitchFamily="34" charset="0"/>
                <a:cs typeface="Tahoma" panose="020B0604030504040204" pitchFamily="34" charset="0"/>
              </a:rPr>
              <a:t>MicroMasters</a:t>
            </a:r>
            <a:r>
              <a:rPr lang="en-US" sz="1600" b="1" dirty="0">
                <a:latin typeface="Tahoma" panose="020B0604030504040204" pitchFamily="34" charset="0"/>
                <a:ea typeface="Tahoma" panose="020B0604030504040204" pitchFamily="34" charset="0"/>
                <a:cs typeface="Tahoma" panose="020B0604030504040204" pitchFamily="34" charset="0"/>
              </a:rPr>
              <a:t> Programs With Data Science (“nanodegrees”)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Digital Leadership and More, Sri </a:t>
            </a:r>
            <a:r>
              <a:rPr lang="en-US" sz="1200" b="1" dirty="0" err="1">
                <a:latin typeface="Tahoma" panose="020B0604030504040204" pitchFamily="34" charset="0"/>
                <a:ea typeface="Tahoma" panose="020B0604030504040204" pitchFamily="34" charset="0"/>
                <a:cs typeface="Tahoma" panose="020B0604030504040204" pitchFamily="34" charset="0"/>
              </a:rPr>
              <a:t>Ravipati</a:t>
            </a:r>
            <a:r>
              <a:rPr lang="en-US" sz="1200" b="1" dirty="0">
                <a:latin typeface="Tahoma" panose="020B0604030504040204" pitchFamily="34" charset="0"/>
                <a:ea typeface="Tahoma" panose="020B0604030504040204" pitchFamily="34" charset="0"/>
                <a:cs typeface="Tahoma" panose="020B0604030504040204" pitchFamily="34" charset="0"/>
              </a:rPr>
              <a:t>, Campus Technology</a:t>
            </a:r>
            <a:br>
              <a:rPr lang="en-US" sz="600" b="1" dirty="0">
                <a:latin typeface="Tahoma" panose="020B0604030504040204" pitchFamily="34" charset="0"/>
                <a:ea typeface="Tahoma" panose="020B0604030504040204" pitchFamily="34" charset="0"/>
                <a:cs typeface="Tahoma" panose="020B0604030504040204" pitchFamily="34" charset="0"/>
              </a:rPr>
            </a:br>
            <a:r>
              <a:rPr lang="en-US" sz="6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https://campustechnology.com/articles/2017/03/01/edx-expands-micromasters-programs-with-data-science-digital-leadership-and-more.aspx</a:t>
            </a:r>
            <a:br>
              <a:rPr lang="en-US" sz="6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rPr>
              <a:t>Lindsey McKenzie, Inside Higher Ed</a:t>
            </a:r>
            <a:br>
              <a:rPr lang="en-US" sz="15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3"/>
              </a:rPr>
              <a:t>https://www.insidehighered.com/news/2018/10/12/edx-launches-nine-low-cost-online-degrees</a:t>
            </a:r>
            <a:r>
              <a:rPr lang="en-US" sz="600" b="1" dirty="0">
                <a:latin typeface="Tahoma" panose="020B0604030504040204" pitchFamily="34" charset="0"/>
                <a:ea typeface="Tahoma" panose="020B0604030504040204" pitchFamily="34" charset="0"/>
                <a:cs typeface="Tahoma" panose="020B0604030504040204" pitchFamily="34" charset="0"/>
              </a:rPr>
              <a:t> </a:t>
            </a:r>
            <a:endParaRPr lang="en-US" sz="675"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28801" y="5200650"/>
            <a:ext cx="3428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a:ea typeface="+mn-ea"/>
              <a:cs typeface="Arial" charset="0"/>
            </a:endParaRPr>
          </a:p>
        </p:txBody>
      </p:sp>
      <p:pic>
        <p:nvPicPr>
          <p:cNvPr id="3" name="Picture 2"/>
          <p:cNvPicPr>
            <a:picLocks noChangeAspect="1"/>
          </p:cNvPicPr>
          <p:nvPr/>
        </p:nvPicPr>
        <p:blipFill rotWithShape="1">
          <a:blip r:embed="rId4"/>
          <a:srcRect l="24551" t="17579" r="32393" b="6916"/>
          <a:stretch/>
        </p:blipFill>
        <p:spPr>
          <a:xfrm>
            <a:off x="91783" y="3429000"/>
            <a:ext cx="3315009" cy="3315009"/>
          </a:xfrm>
          <a:prstGeom prst="rect">
            <a:avLst/>
          </a:prstGeom>
        </p:spPr>
      </p:pic>
      <p:pic>
        <p:nvPicPr>
          <p:cNvPr id="5" name="Picture 4"/>
          <p:cNvPicPr>
            <a:picLocks noChangeAspect="1"/>
          </p:cNvPicPr>
          <p:nvPr/>
        </p:nvPicPr>
        <p:blipFill rotWithShape="1">
          <a:blip r:embed="rId5"/>
          <a:srcRect l="21321" t="25313" r="4769" b="181"/>
          <a:stretch/>
        </p:blipFill>
        <p:spPr>
          <a:xfrm>
            <a:off x="3310839" y="3326296"/>
            <a:ext cx="3074507" cy="2947203"/>
          </a:xfrm>
          <a:prstGeom prst="rect">
            <a:avLst/>
          </a:prstGeom>
        </p:spPr>
      </p:pic>
      <p:pic>
        <p:nvPicPr>
          <p:cNvPr id="6" name="Picture 5"/>
          <p:cNvPicPr>
            <a:picLocks noChangeAspect="1"/>
          </p:cNvPicPr>
          <p:nvPr/>
        </p:nvPicPr>
        <p:blipFill rotWithShape="1">
          <a:blip r:embed="rId6"/>
          <a:srcRect l="33790" t="20784" r="22332" b="933"/>
          <a:stretch/>
        </p:blipFill>
        <p:spPr>
          <a:xfrm>
            <a:off x="5661405" y="3429000"/>
            <a:ext cx="2630347" cy="2928438"/>
          </a:xfrm>
          <a:prstGeom prst="rect">
            <a:avLst/>
          </a:prstGeom>
        </p:spPr>
      </p:pic>
      <p:pic>
        <p:nvPicPr>
          <p:cNvPr id="7" name="Picture 6">
            <a:extLst>
              <a:ext uri="{FF2B5EF4-FFF2-40B4-BE49-F238E27FC236}">
                <a16:creationId xmlns:a16="http://schemas.microsoft.com/office/drawing/2014/main" id="{353D04C5-76E2-4971-9D9E-9AB4A81E9CBC}"/>
              </a:ext>
            </a:extLst>
          </p:cNvPr>
          <p:cNvPicPr>
            <a:picLocks noChangeAspect="1"/>
          </p:cNvPicPr>
          <p:nvPr/>
        </p:nvPicPr>
        <p:blipFill rotWithShape="1">
          <a:blip r:embed="rId7"/>
          <a:srcRect l="19167" t="52239" r="25833" b="17533"/>
          <a:stretch/>
        </p:blipFill>
        <p:spPr>
          <a:xfrm>
            <a:off x="6385346" y="5751199"/>
            <a:ext cx="2758654" cy="1128540"/>
          </a:xfrm>
          <a:prstGeom prst="rect">
            <a:avLst/>
          </a:prstGeom>
        </p:spPr>
      </p:pic>
    </p:spTree>
    <p:extLst>
      <p:ext uri="{BB962C8B-B14F-4D97-AF65-F5344CB8AC3E}">
        <p14:creationId xmlns:p14="http://schemas.microsoft.com/office/powerpoint/2010/main" val="2911676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429367" y="500360"/>
            <a:ext cx="7717421" cy="1756833"/>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9, 2018</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err="1">
                <a:solidFill>
                  <a:srgbClr val="0070C0"/>
                </a:solidFill>
                <a:latin typeface="Tahoma" panose="020B0604030504040204" pitchFamily="34" charset="0"/>
                <a:ea typeface="Tahoma" panose="020B0604030504040204" pitchFamily="34" charset="0"/>
                <a:cs typeface="Tahoma" panose="020B0604030504040204" pitchFamily="34" charset="0"/>
              </a:rPr>
              <a:t>MicroMaster’s</a:t>
            </a: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 Degrees</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on Modular</a:t>
            </a:r>
            <a:br>
              <a:rPr lang="en-US" sz="2325" b="1" dirty="0">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MIT launches </a:t>
            </a:r>
            <a:r>
              <a:rPr lang="en-US" sz="2325" b="1" dirty="0" err="1">
                <a:latin typeface="Tahoma" panose="020B0604030504040204" pitchFamily="34" charset="0"/>
                <a:ea typeface="Tahoma" panose="020B0604030504040204" pitchFamily="34" charset="0"/>
                <a:cs typeface="Tahoma" panose="020B0604030504040204" pitchFamily="34" charset="0"/>
              </a:rPr>
              <a:t>MITx</a:t>
            </a:r>
            <a:r>
              <a:rPr lang="en-US" sz="2325" b="1" dirty="0">
                <a:latin typeface="Tahoma" panose="020B0604030504040204" pitchFamily="34" charset="0"/>
                <a:ea typeface="Tahoma" panose="020B0604030504040204" pitchFamily="34" charset="0"/>
                <a:cs typeface="Tahoma" panose="020B0604030504040204" pitchFamily="34" charset="0"/>
              </a:rPr>
              <a:t> </a:t>
            </a:r>
            <a:r>
              <a:rPr lang="en-US" sz="2325" b="1" dirty="0" err="1">
                <a:latin typeface="Tahoma" panose="020B0604030504040204" pitchFamily="34" charset="0"/>
                <a:ea typeface="Tahoma" panose="020B0604030504040204" pitchFamily="34" charset="0"/>
                <a:cs typeface="Tahoma" panose="020B0604030504040204" pitchFamily="34" charset="0"/>
              </a:rPr>
              <a:t>MicroMasters</a:t>
            </a:r>
            <a:r>
              <a:rPr lang="en-US" sz="2325" b="1" dirty="0">
                <a:latin typeface="Tahoma" panose="020B0604030504040204" pitchFamily="34" charset="0"/>
                <a:ea typeface="Tahoma" panose="020B0604030504040204" pitchFamily="34" charset="0"/>
                <a:cs typeface="Tahoma" panose="020B0604030504040204" pitchFamily="34" charset="0"/>
              </a:rPr>
              <a:t> in Principles of Manufacturing, </a:t>
            </a:r>
            <a:r>
              <a:rPr lang="en-US" sz="2025" b="1" dirty="0">
                <a:latin typeface="Tahoma" panose="020B0604030504040204" pitchFamily="34" charset="0"/>
                <a:ea typeface="Tahoma" panose="020B0604030504040204" pitchFamily="34" charset="0"/>
                <a:cs typeface="Tahoma" panose="020B0604030504040204" pitchFamily="34" charset="0"/>
              </a:rPr>
              <a:t>MIT Open Learning</a:t>
            </a:r>
            <a:br>
              <a:rPr lang="en-US" sz="12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http://news.mit.edu/2018/mit-launches-new-mitx-micromasters-program-principles-manufacturing-0109</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35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F7F6D810-9EB5-496E-A4DC-AFD15024CBAA}"/>
              </a:ext>
            </a:extLst>
          </p:cNvPr>
          <p:cNvPicPr>
            <a:picLocks noChangeAspect="1"/>
          </p:cNvPicPr>
          <p:nvPr/>
        </p:nvPicPr>
        <p:blipFill rotWithShape="1">
          <a:blip r:embed="rId3"/>
          <a:srcRect l="20000" t="10106" r="22500" b="12765"/>
          <a:stretch/>
        </p:blipFill>
        <p:spPr>
          <a:xfrm>
            <a:off x="28575" y="2743200"/>
            <a:ext cx="3864277" cy="3248233"/>
          </a:xfrm>
          <a:prstGeom prst="rect">
            <a:avLst/>
          </a:prstGeom>
        </p:spPr>
      </p:pic>
      <p:pic>
        <p:nvPicPr>
          <p:cNvPr id="4" name="Picture 3">
            <a:extLst>
              <a:ext uri="{FF2B5EF4-FFF2-40B4-BE49-F238E27FC236}">
                <a16:creationId xmlns:a16="http://schemas.microsoft.com/office/drawing/2014/main" id="{A5DE5982-412C-41F7-84CF-0A9D7248916C}"/>
              </a:ext>
            </a:extLst>
          </p:cNvPr>
          <p:cNvPicPr>
            <a:picLocks noChangeAspect="1"/>
          </p:cNvPicPr>
          <p:nvPr/>
        </p:nvPicPr>
        <p:blipFill rotWithShape="1">
          <a:blip r:embed="rId4"/>
          <a:srcRect l="31029" t="24947" r="37186" b="6823"/>
          <a:stretch/>
        </p:blipFill>
        <p:spPr>
          <a:xfrm>
            <a:off x="4064060" y="2762250"/>
            <a:ext cx="2971457" cy="2829958"/>
          </a:xfrm>
          <a:prstGeom prst="rect">
            <a:avLst/>
          </a:prstGeom>
        </p:spPr>
      </p:pic>
      <p:pic>
        <p:nvPicPr>
          <p:cNvPr id="5" name="Picture 2" descr="https://i.kinja-img.com/gawker-media/image/upload/s--rpfThOiK--/c_scale,fl_progressive,q_80,w_800/jasqyosijhfrshkbz2vl.png">
            <a:extLst>
              <a:ext uri="{FF2B5EF4-FFF2-40B4-BE49-F238E27FC236}">
                <a16:creationId xmlns:a16="http://schemas.microsoft.com/office/drawing/2014/main" id="{AE698772-876D-4441-A290-F7F5137B70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2707" y="4404322"/>
            <a:ext cx="2241293" cy="1187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16183E-093B-4AAB-9FF4-9DA374A4C1C8}"/>
              </a:ext>
            </a:extLst>
          </p:cNvPr>
          <p:cNvPicPr>
            <a:picLocks noChangeAspect="1"/>
          </p:cNvPicPr>
          <p:nvPr/>
        </p:nvPicPr>
        <p:blipFill rotWithShape="1">
          <a:blip r:embed="rId6"/>
          <a:srcRect l="19167" t="12456" r="40000" b="19282"/>
          <a:stretch/>
        </p:blipFill>
        <p:spPr>
          <a:xfrm>
            <a:off x="7064419" y="2681420"/>
            <a:ext cx="1937275" cy="1581449"/>
          </a:xfrm>
          <a:prstGeom prst="rect">
            <a:avLst/>
          </a:prstGeom>
        </p:spPr>
      </p:pic>
    </p:spTree>
    <p:extLst>
      <p:ext uri="{BB962C8B-B14F-4D97-AF65-F5344CB8AC3E}">
        <p14:creationId xmlns:p14="http://schemas.microsoft.com/office/powerpoint/2010/main" val="2924108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954156" y="434922"/>
            <a:ext cx="7384773" cy="2362188"/>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4,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35+ Legit Master’s Degrees You Can Now Earn Completely Online</a:t>
            </a:r>
            <a:br>
              <a:rPr lang="en-US"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Laurie Pickard, Class Central</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https://www.class-central.com/report/mooc-based-masters-degree/</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7FFB69-03B6-4073-B882-83E20952F65F}"/>
              </a:ext>
            </a:extLst>
          </p:cNvPr>
          <p:cNvPicPr>
            <a:picLocks noChangeAspect="1"/>
          </p:cNvPicPr>
          <p:nvPr/>
        </p:nvPicPr>
        <p:blipFill rotWithShape="1">
          <a:blip r:embed="rId3"/>
          <a:srcRect l="25120" t="17778" r="26476" b="41090"/>
          <a:stretch/>
        </p:blipFill>
        <p:spPr>
          <a:xfrm>
            <a:off x="1739347" y="2659407"/>
            <a:ext cx="5784575" cy="4198593"/>
          </a:xfrm>
          <a:prstGeom prst="rect">
            <a:avLst/>
          </a:prstGeom>
        </p:spPr>
      </p:pic>
    </p:spTree>
    <p:extLst>
      <p:ext uri="{BB962C8B-B14F-4D97-AF65-F5344CB8AC3E}">
        <p14:creationId xmlns:p14="http://schemas.microsoft.com/office/powerpoint/2010/main" val="1008679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27,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MOOCs and the Master's Degree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Dian </a:t>
            </a:r>
            <a:r>
              <a:rPr lang="en-US" sz="3200" b="1" dirty="0" err="1">
                <a:latin typeface="Tahoma" panose="020B0604030504040204" pitchFamily="34" charset="0"/>
                <a:ea typeface="Tahoma" panose="020B0604030504040204" pitchFamily="34" charset="0"/>
                <a:cs typeface="Tahoma" panose="020B0604030504040204" pitchFamily="34" charset="0"/>
              </a:rPr>
              <a:t>Schaffhauser</a:t>
            </a:r>
            <a:r>
              <a:rPr lang="en-US" sz="3200" b="1" dirty="0">
                <a:latin typeface="Tahoma" panose="020B0604030504040204" pitchFamily="34" charset="0"/>
                <a:ea typeface="Tahoma" panose="020B0604030504040204" pitchFamily="34" charset="0"/>
                <a:cs typeface="Tahoma" panose="020B0604030504040204" pitchFamily="34" charset="0"/>
              </a:rPr>
              <a:t>, Campus Technology</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https://campustechnology.com/articles/2019/02/27/moocs-and-the-masters-degree.aspx</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7E225BF-FBF1-42D0-9663-2A6F8D2DA10E}"/>
              </a:ext>
            </a:extLst>
          </p:cNvPr>
          <p:cNvPicPr>
            <a:picLocks noChangeAspect="1"/>
          </p:cNvPicPr>
          <p:nvPr/>
        </p:nvPicPr>
        <p:blipFill rotWithShape="1">
          <a:blip r:embed="rId3"/>
          <a:srcRect l="19886" t="31111" r="40799" b="17778"/>
          <a:stretch/>
        </p:blipFill>
        <p:spPr>
          <a:xfrm>
            <a:off x="2165555" y="2616636"/>
            <a:ext cx="4333567" cy="4241364"/>
          </a:xfrm>
          <a:prstGeom prst="rect">
            <a:avLst/>
          </a:prstGeom>
        </p:spPr>
      </p:pic>
    </p:spTree>
    <p:extLst>
      <p:ext uri="{BB962C8B-B14F-4D97-AF65-F5344CB8AC3E}">
        <p14:creationId xmlns:p14="http://schemas.microsoft.com/office/powerpoint/2010/main" val="2790475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8"/>
            <a:ext cx="8382000" cy="2389143"/>
          </a:xfrm>
        </p:spPr>
        <p:txBody>
          <a:bodyPr vert="horz" lIns="91440" tIns="45720" rIns="91440" bIns="45720" rtlCol="0" anchor="ctr">
            <a:normAutofit/>
          </a:bodyPr>
          <a:lstStyle/>
          <a:p>
            <a:pPr defTabSz="914400">
              <a:lnSpc>
                <a:spcPct val="90000"/>
              </a:lnSpc>
            </a:pP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March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t>MOOC Course Report: March 2019</a:t>
            </a:r>
            <a:br>
              <a:rPr lang="en-US" b="1" dirty="0"/>
            </a:br>
            <a:r>
              <a:rPr lang="en-US" b="1" dirty="0"/>
              <a:t>Class Central</a:t>
            </a:r>
            <a:br>
              <a:rPr lang="en-US" b="1" dirty="0"/>
            </a:br>
            <a:r>
              <a:rPr lang="en-US" sz="1100" b="1" dirty="0">
                <a:hlinkClick r:id="rId2"/>
              </a:rPr>
              <a:t>https://www.classcentral.com/mooc-course-report/march-2019</a:t>
            </a:r>
            <a:r>
              <a:rPr lang="en-US" sz="1100" b="1" dirty="0"/>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1EBD0D0-29F9-4FDD-93A3-258AD7B1EB07}"/>
              </a:ext>
            </a:extLst>
          </p:cNvPr>
          <p:cNvPicPr>
            <a:picLocks noChangeAspect="1"/>
          </p:cNvPicPr>
          <p:nvPr/>
        </p:nvPicPr>
        <p:blipFill rotWithShape="1">
          <a:blip r:embed="rId3"/>
          <a:srcRect l="-48" t="10545" r="845" b="13333"/>
          <a:stretch/>
        </p:blipFill>
        <p:spPr>
          <a:xfrm>
            <a:off x="914400" y="2770151"/>
            <a:ext cx="6571281" cy="4055836"/>
          </a:xfrm>
          <a:prstGeom prst="rect">
            <a:avLst/>
          </a:prstGeom>
        </p:spPr>
      </p:pic>
    </p:spTree>
    <p:extLst>
      <p:ext uri="{BB962C8B-B14F-4D97-AF65-F5344CB8AC3E}">
        <p14:creationId xmlns:p14="http://schemas.microsoft.com/office/powerpoint/2010/main" val="2654561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8"/>
            <a:ext cx="8382000" cy="2389143"/>
          </a:xfrm>
        </p:spPr>
        <p:txBody>
          <a:bodyPr vert="horz" lIns="91440" tIns="45720" rIns="91440" bIns="45720" rtlCol="0" anchor="ctr">
            <a:normAutofit/>
          </a:bodyPr>
          <a:lstStyle/>
          <a:p>
            <a:pPr defTabSz="914400">
              <a:lnSpc>
                <a:spcPct val="90000"/>
              </a:lnSpc>
            </a:pP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March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b="1" dirty="0"/>
              <a:t>MOOC Course Report: April 2019</a:t>
            </a:r>
            <a:br>
              <a:rPr lang="en-US" b="1" dirty="0"/>
            </a:br>
            <a:r>
              <a:rPr lang="en-US" b="1" dirty="0"/>
              <a:t>Class Central</a:t>
            </a:r>
            <a:br>
              <a:rPr lang="en-US" b="1" dirty="0"/>
            </a:br>
            <a:r>
              <a:rPr lang="en-US" sz="1100" b="1" dirty="0">
                <a:hlinkClick r:id="rId2"/>
              </a:rPr>
              <a:t>https://www.classcentral.com/mooc-course-report/april-2019</a:t>
            </a:r>
            <a:r>
              <a:rPr lang="en-US" sz="1100" b="1" dirty="0"/>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6CCA6C8-5200-4F55-87A7-18781D10BEE8}"/>
              </a:ext>
            </a:extLst>
          </p:cNvPr>
          <p:cNvPicPr>
            <a:picLocks noChangeAspect="1"/>
          </p:cNvPicPr>
          <p:nvPr/>
        </p:nvPicPr>
        <p:blipFill rotWithShape="1">
          <a:blip r:embed="rId3"/>
          <a:srcRect l="-48" t="10000" r="3527" b="17777"/>
          <a:stretch/>
        </p:blipFill>
        <p:spPr>
          <a:xfrm>
            <a:off x="1219200" y="2667000"/>
            <a:ext cx="6705600" cy="4035778"/>
          </a:xfrm>
          <a:prstGeom prst="rect">
            <a:avLst/>
          </a:prstGeom>
        </p:spPr>
      </p:pic>
    </p:spTree>
    <p:extLst>
      <p:ext uri="{BB962C8B-B14F-4D97-AF65-F5344CB8AC3E}">
        <p14:creationId xmlns:p14="http://schemas.microsoft.com/office/powerpoint/2010/main" val="100872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EAF9327F-CDE3-4041-9C8F-5E7CAB51C0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621" y="2786248"/>
            <a:ext cx="5207330" cy="3905498"/>
          </a:xfrm>
          <a:prstGeom prst="rect">
            <a:avLst/>
          </a:prstGeom>
        </p:spPr>
      </p:pic>
    </p:spTree>
    <p:extLst>
      <p:ext uri="{BB962C8B-B14F-4D97-AF65-F5344CB8AC3E}">
        <p14:creationId xmlns:p14="http://schemas.microsoft.com/office/powerpoint/2010/main" val="3232515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1064045" y="339157"/>
            <a:ext cx="7015909" cy="24672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MOOCs are not dead</a:t>
            </a:r>
            <a:br>
              <a:rPr kumimoji="0" lang="en-US" sz="2400" b="1" i="0" u="none" strike="noStrike" kern="1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August 19, 2018</a:t>
            </a:r>
            <a:br>
              <a:rPr kumimoji="0" lang="en-US" sz="105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1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Cumulative Growth in Number of MOOCs, 2011-18</a:t>
            </a:r>
            <a:b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5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Almanac 2018, Chronicle of Higher Education</a:t>
            </a:r>
            <a:br>
              <a:rPr kumimoji="0" lang="en-US" sz="105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9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https://www.chronicle.com/article/Top-5-MOOC-Providers-by-Number/244090?cid=cp216</a:t>
            </a:r>
            <a:r>
              <a:rPr kumimoji="0" lang="en-US" sz="900" b="1" i="0" u="sng"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05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A960FB5-095E-480C-9365-8F4FFBB7AAF8}"/>
              </a:ext>
            </a:extLst>
          </p:cNvPr>
          <p:cNvPicPr>
            <a:picLocks noChangeAspect="1"/>
          </p:cNvPicPr>
          <p:nvPr/>
        </p:nvPicPr>
        <p:blipFill rotWithShape="1">
          <a:blip r:embed="rId3"/>
          <a:srcRect l="28065" t="16667" r="9943" b="5555"/>
          <a:stretch/>
        </p:blipFill>
        <p:spPr>
          <a:xfrm>
            <a:off x="5430837" y="3007236"/>
            <a:ext cx="2817776" cy="3034527"/>
          </a:xfrm>
          <a:prstGeom prst="rect">
            <a:avLst/>
          </a:prstGeom>
        </p:spPr>
      </p:pic>
      <p:pic>
        <p:nvPicPr>
          <p:cNvPr id="7" name="Picture 6">
            <a:extLst>
              <a:ext uri="{FF2B5EF4-FFF2-40B4-BE49-F238E27FC236}">
                <a16:creationId xmlns:a16="http://schemas.microsoft.com/office/drawing/2014/main" id="{67315DC3-926D-4887-9FC1-EDF12E421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47" y="3157533"/>
            <a:ext cx="4835605" cy="2722567"/>
          </a:xfrm>
          <a:prstGeom prst="rect">
            <a:avLst/>
          </a:prstGeom>
        </p:spPr>
      </p:pic>
    </p:spTree>
    <p:extLst>
      <p:ext uri="{BB962C8B-B14F-4D97-AF65-F5344CB8AC3E}">
        <p14:creationId xmlns:p14="http://schemas.microsoft.com/office/powerpoint/2010/main" val="2514951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304698" y="495990"/>
            <a:ext cx="6013091"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Trends</a:t>
            </a:r>
          </a:p>
        </p:txBody>
      </p:sp>
      <p:pic>
        <p:nvPicPr>
          <p:cNvPr id="4" name="Picture 3"/>
          <p:cNvPicPr>
            <a:picLocks noChangeAspect="1"/>
          </p:cNvPicPr>
          <p:nvPr/>
        </p:nvPicPr>
        <p:blipFill>
          <a:blip r:embed="rId3"/>
          <a:stretch>
            <a:fillRect/>
          </a:stretch>
        </p:blipFill>
        <p:spPr>
          <a:xfrm>
            <a:off x="347314" y="2639054"/>
            <a:ext cx="5730008" cy="3623265"/>
          </a:xfrm>
          <a:prstGeom prst="rect">
            <a:avLst/>
          </a:prstGeom>
          <a:ln>
            <a:noFill/>
          </a:ln>
          <a:effectLst>
            <a:outerShdw blurRad="190500" algn="tl" rotWithShape="0">
              <a:srgbClr val="000000">
                <a:alpha val="70000"/>
              </a:srgbClr>
            </a:outerShdw>
          </a:effectLst>
        </p:spPr>
      </p:pic>
      <p:sp>
        <p:nvSpPr>
          <p:cNvPr id="11" name="Rectangle 10"/>
          <p:cNvSpPr/>
          <p:nvPr/>
        </p:nvSpPr>
        <p:spPr>
          <a:xfrm>
            <a:off x="185195" y="1296167"/>
            <a:ext cx="8570184"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Year of MOOC-based Degrees: A Review of MOOC Stats and Trends in 2018, </a:t>
            </a:r>
            <a:r>
              <a:rPr kumimoji="0" lang="en-US"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Central--January 6, 2019</a:t>
            </a:r>
            <a:b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p:cNvPicPr>
            <a:picLocks noChangeAspect="1"/>
          </p:cNvPicPr>
          <p:nvPr/>
        </p:nvPicPr>
        <p:blipFill>
          <a:blip r:embed="rId4"/>
          <a:stretch>
            <a:fillRect/>
          </a:stretch>
        </p:blipFill>
        <p:spPr>
          <a:xfrm>
            <a:off x="6317785" y="2437520"/>
            <a:ext cx="2562225" cy="1850052"/>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6154209" y="4450687"/>
            <a:ext cx="298466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Top five MOOC providers</a:t>
            </a:r>
          </a:p>
        </p:txBody>
      </p:sp>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19DDCBC3-CB66-431D-9E2B-05BE04DF4B5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17785" y="4936073"/>
            <a:ext cx="2821087" cy="1322384"/>
          </a:xfrm>
          <a:prstGeom prst="rect">
            <a:avLst/>
          </a:prstGeom>
        </p:spPr>
      </p:pic>
    </p:spTree>
    <p:extLst>
      <p:ext uri="{BB962C8B-B14F-4D97-AF65-F5344CB8AC3E}">
        <p14:creationId xmlns:p14="http://schemas.microsoft.com/office/powerpoint/2010/main" val="2515938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Year of MOOC-based Degrees: A Review of MOOC Stats and Trends in 2018, </a:t>
            </a:r>
            <a:r>
              <a:rPr kumimoji="0" lang="en-US"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Central--January 6, 2019</a:t>
            </a:r>
            <a:b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3"/>
          <a:stretch>
            <a:fillRect/>
          </a:stretch>
        </p:blipFill>
        <p:spPr>
          <a:xfrm>
            <a:off x="628650" y="2763886"/>
            <a:ext cx="7407580" cy="3694971"/>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43449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14157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2018's Most Popular Free Online Courses, : Coursera, edX, Udacity, and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FutureLearn</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Central--January 6,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https://www.class-central.com/list/2018-s-most-popular-free-online-courses-wdtww</a:t>
            </a: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05E8BF13-0D53-4496-BB50-BB264555DE58}"/>
              </a:ext>
            </a:extLst>
          </p:cNvPr>
          <p:cNvPicPr>
            <a:picLocks noChangeAspect="1"/>
          </p:cNvPicPr>
          <p:nvPr/>
        </p:nvPicPr>
        <p:blipFill rotWithShape="1">
          <a:blip r:embed="rId4"/>
          <a:srcRect l="77" t="9156" r="9322" b="34542"/>
          <a:stretch/>
        </p:blipFill>
        <p:spPr>
          <a:xfrm>
            <a:off x="72327" y="3008671"/>
            <a:ext cx="4915290" cy="2553162"/>
          </a:xfrm>
          <a:prstGeom prst="rect">
            <a:avLst/>
          </a:prstGeom>
        </p:spPr>
      </p:pic>
      <p:pic>
        <p:nvPicPr>
          <p:cNvPr id="8" name="Picture 7">
            <a:extLst>
              <a:ext uri="{FF2B5EF4-FFF2-40B4-BE49-F238E27FC236}">
                <a16:creationId xmlns:a16="http://schemas.microsoft.com/office/drawing/2014/main" id="{327C7C4B-1888-4F75-BF7A-B0F8FD7B2B73}"/>
              </a:ext>
            </a:extLst>
          </p:cNvPr>
          <p:cNvPicPr>
            <a:picLocks noChangeAspect="1"/>
          </p:cNvPicPr>
          <p:nvPr/>
        </p:nvPicPr>
        <p:blipFill rotWithShape="1">
          <a:blip r:embed="rId4"/>
          <a:srcRect l="35688" t="56113" r="12332" b="1527"/>
          <a:stretch/>
        </p:blipFill>
        <p:spPr>
          <a:xfrm>
            <a:off x="5323498" y="3008671"/>
            <a:ext cx="3748175" cy="2553162"/>
          </a:xfrm>
          <a:prstGeom prst="rect">
            <a:avLst/>
          </a:prstGeom>
        </p:spPr>
      </p:pic>
    </p:spTree>
    <p:extLst>
      <p:ext uri="{BB962C8B-B14F-4D97-AF65-F5344CB8AC3E}">
        <p14:creationId xmlns:p14="http://schemas.microsoft.com/office/powerpoint/2010/main" val="2205080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14157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2018's Most Popular Free Online Courses: Coursera, edX, Udacity, and </a:t>
            </a:r>
            <a:r>
              <a:rPr kumimoji="0" lang="en-US"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FutureLearn</a:t>
            </a: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Dhawal</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Shah, Class Central--January 6,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https://www.class-central.com/list/2018-s-most-popular-free-online-courses-wdtww</a:t>
            </a: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 name="Slide Number Placeholder 3"/>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C0D5C9C-0EEA-4F3C-9BB4-1666439E3634}"/>
              </a:ext>
            </a:extLst>
          </p:cNvPr>
          <p:cNvPicPr>
            <a:picLocks noChangeAspect="1"/>
          </p:cNvPicPr>
          <p:nvPr/>
        </p:nvPicPr>
        <p:blipFill rotWithShape="1">
          <a:blip r:embed="rId4"/>
          <a:srcRect l="36697" t="8604" r="12036" b="45982"/>
          <a:stretch/>
        </p:blipFill>
        <p:spPr>
          <a:xfrm>
            <a:off x="108152" y="2873210"/>
            <a:ext cx="4296699" cy="3181436"/>
          </a:xfrm>
          <a:prstGeom prst="rect">
            <a:avLst/>
          </a:prstGeom>
        </p:spPr>
      </p:pic>
      <p:pic>
        <p:nvPicPr>
          <p:cNvPr id="8" name="Picture 7">
            <a:extLst>
              <a:ext uri="{FF2B5EF4-FFF2-40B4-BE49-F238E27FC236}">
                <a16:creationId xmlns:a16="http://schemas.microsoft.com/office/drawing/2014/main" id="{84F98284-3FD7-45C0-9A16-15C481962B38}"/>
              </a:ext>
            </a:extLst>
          </p:cNvPr>
          <p:cNvPicPr>
            <a:picLocks noChangeAspect="1"/>
          </p:cNvPicPr>
          <p:nvPr/>
        </p:nvPicPr>
        <p:blipFill rotWithShape="1">
          <a:blip r:embed="rId4"/>
          <a:srcRect l="36098" t="53620" r="10335"/>
          <a:stretch/>
        </p:blipFill>
        <p:spPr>
          <a:xfrm>
            <a:off x="4640828" y="2873210"/>
            <a:ext cx="4395019" cy="3180734"/>
          </a:xfrm>
          <a:prstGeom prst="rect">
            <a:avLst/>
          </a:prstGeom>
        </p:spPr>
      </p:pic>
    </p:spTree>
    <p:extLst>
      <p:ext uri="{BB962C8B-B14F-4D97-AF65-F5344CB8AC3E}">
        <p14:creationId xmlns:p14="http://schemas.microsoft.com/office/powerpoint/2010/main" val="3568091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19, 2018</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How Blockbuster MOOCs Could Shape the Future of Teaching</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Jeffrey R. Young, </a:t>
            </a:r>
            <a:r>
              <a:rPr lang="en-US" sz="2400" b="1" dirty="0" err="1">
                <a:latin typeface="Tahoma" panose="020B0604030504040204" pitchFamily="34" charset="0"/>
                <a:ea typeface="Tahoma" panose="020B0604030504040204" pitchFamily="34" charset="0"/>
                <a:cs typeface="Tahoma" panose="020B0604030504040204" pitchFamily="34" charset="0"/>
              </a:rPr>
              <a:t>EdSurge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https://www.edsurge.com/news/2018-06-19-how-blockbuster-moocs-could-shape-the-future-of-teaching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AB6A062-5570-47C7-85A9-D64EC6819F0C}"/>
              </a:ext>
            </a:extLst>
          </p:cNvPr>
          <p:cNvPicPr>
            <a:picLocks noChangeAspect="1"/>
          </p:cNvPicPr>
          <p:nvPr/>
        </p:nvPicPr>
        <p:blipFill rotWithShape="1">
          <a:blip r:embed="rId3"/>
          <a:srcRect l="20000" t="43279" r="39167" b="24496"/>
          <a:stretch/>
        </p:blipFill>
        <p:spPr>
          <a:xfrm>
            <a:off x="53128" y="3094654"/>
            <a:ext cx="4206380" cy="2469454"/>
          </a:xfrm>
          <a:prstGeom prst="rect">
            <a:avLst/>
          </a:prstGeom>
        </p:spPr>
      </p:pic>
      <p:pic>
        <p:nvPicPr>
          <p:cNvPr id="7" name="Picture 6">
            <a:extLst>
              <a:ext uri="{FF2B5EF4-FFF2-40B4-BE49-F238E27FC236}">
                <a16:creationId xmlns:a16="http://schemas.microsoft.com/office/drawing/2014/main" id="{0230F91D-A246-4BC9-995D-2248FFDD89F4}"/>
              </a:ext>
            </a:extLst>
          </p:cNvPr>
          <p:cNvPicPr>
            <a:picLocks noChangeAspect="1"/>
          </p:cNvPicPr>
          <p:nvPr/>
        </p:nvPicPr>
        <p:blipFill rotWithShape="1">
          <a:blip r:embed="rId4"/>
          <a:srcRect l="20000" t="52240" r="39167" b="10221"/>
          <a:stretch/>
        </p:blipFill>
        <p:spPr>
          <a:xfrm>
            <a:off x="4076791" y="2932471"/>
            <a:ext cx="5014081" cy="3428997"/>
          </a:xfrm>
          <a:prstGeom prst="rect">
            <a:avLst/>
          </a:prstGeom>
        </p:spPr>
      </p:pic>
    </p:spTree>
    <p:extLst>
      <p:ext uri="{BB962C8B-B14F-4D97-AF65-F5344CB8AC3E}">
        <p14:creationId xmlns:p14="http://schemas.microsoft.com/office/powerpoint/2010/main" val="311395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6FE7B-4FFC-451F-AB97-FD23252743DD}"/>
              </a:ext>
            </a:extLst>
          </p:cNvPr>
          <p:cNvSpPr>
            <a:spLocks noGrp="1"/>
          </p:cNvSpPr>
          <p:nvPr>
            <p:ph type="title"/>
          </p:nvPr>
        </p:nvSpPr>
        <p:spPr>
          <a:xfrm>
            <a:off x="457200" y="545068"/>
            <a:ext cx="8077200" cy="2163762"/>
          </a:xfrm>
        </p:spPr>
        <p:txBody>
          <a:bodyPr>
            <a:normAutofit/>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June 25, 2019</a:t>
            </a:r>
            <a:br>
              <a:rPr lang="en-US" sz="24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Moociverse</a:t>
            </a:r>
            <a:r>
              <a:rPr lang="en-US" b="1" dirty="0">
                <a:latin typeface="Tahoma" panose="020B0604030504040204" pitchFamily="34" charset="0"/>
                <a:ea typeface="Tahoma" panose="020B0604030504040204" pitchFamily="34" charset="0"/>
                <a:cs typeface="Tahoma" panose="020B0604030504040204" pitchFamily="34" charset="0"/>
              </a:rPr>
              <a:t>: Learning in your own space and time</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Shawn </a:t>
            </a:r>
            <a:r>
              <a:rPr lang="en-US" b="1" dirty="0" err="1">
                <a:latin typeface="Tahoma" panose="020B0604030504040204" pitchFamily="34" charset="0"/>
                <a:ea typeface="Tahoma" panose="020B0604030504040204" pitchFamily="34" charset="0"/>
                <a:cs typeface="Tahoma" panose="020B0604030504040204" pitchFamily="34" charset="0"/>
              </a:rPr>
              <a:t>Achor</a:t>
            </a:r>
            <a:r>
              <a:rPr lang="en-US" b="1" dirty="0">
                <a:latin typeface="Tahoma" panose="020B0604030504040204" pitchFamily="34" charset="0"/>
                <a:ea typeface="Tahoma" panose="020B0604030504040204" pitchFamily="34" charset="0"/>
                <a:cs typeface="Tahoma" panose="020B0604030504040204" pitchFamily="34" charset="0"/>
              </a:rPr>
              <a:t>, Harvard Business Review</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Posted by </a:t>
            </a:r>
            <a:r>
              <a:rPr lang="en-US" b="1" dirty="0">
                <a:latin typeface="Tahoma" panose="020B0604030504040204" pitchFamily="34" charset="0"/>
                <a:ea typeface="Tahoma" panose="020B0604030504040204" pitchFamily="34" charset="0"/>
                <a:cs typeface="Tahoma" panose="020B0604030504040204" pitchFamily="34" charset="0"/>
                <a:hlinkClick r:id="rId2" tooltip="Posts by Jodi Wynblatt"/>
              </a:rPr>
              <a:t>Jodi </a:t>
            </a:r>
            <a:r>
              <a:rPr lang="en-US" b="1" dirty="0" err="1">
                <a:latin typeface="Tahoma" panose="020B0604030504040204" pitchFamily="34" charset="0"/>
                <a:ea typeface="Tahoma" panose="020B0604030504040204" pitchFamily="34" charset="0"/>
                <a:cs typeface="Tahoma" panose="020B0604030504040204" pitchFamily="34" charset="0"/>
                <a:hlinkClick r:id="rId2" tooltip="Posts by Jodi Wynblatt"/>
              </a:rPr>
              <a:t>Wynblatt</a:t>
            </a:r>
            <a:r>
              <a:rPr lang="en-US" b="1" dirty="0">
                <a:latin typeface="Tahoma" panose="020B0604030504040204" pitchFamily="34" charset="0"/>
                <a:ea typeface="Tahoma" panose="020B0604030504040204" pitchFamily="34" charset="0"/>
                <a:cs typeface="Tahoma" panose="020B0604030504040204" pitchFamily="34" charset="0"/>
              </a:rPr>
              <a:t> </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https://moociverse.com/</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4632291-9AA0-4A53-94E5-6E8BFE3A19ED}"/>
              </a:ext>
            </a:extLst>
          </p:cNvPr>
          <p:cNvSpPr txBox="1"/>
          <p:nvPr/>
        </p:nvSpPr>
        <p:spPr>
          <a:xfrm>
            <a:off x="4495800" y="59436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1DB94D7-15C8-40C6-9D72-C99303CB7BC0}"/>
              </a:ext>
            </a:extLst>
          </p:cNvPr>
          <p:cNvPicPr>
            <a:picLocks noChangeAspect="1"/>
          </p:cNvPicPr>
          <p:nvPr/>
        </p:nvPicPr>
        <p:blipFill rotWithShape="1">
          <a:blip r:embed="rId4"/>
          <a:srcRect t="9183" r="751"/>
          <a:stretch/>
        </p:blipFill>
        <p:spPr>
          <a:xfrm>
            <a:off x="0" y="3063636"/>
            <a:ext cx="4913981" cy="3768170"/>
          </a:xfrm>
          <a:prstGeom prst="rect">
            <a:avLst/>
          </a:prstGeom>
        </p:spPr>
      </p:pic>
      <p:pic>
        <p:nvPicPr>
          <p:cNvPr id="4" name="Picture 3">
            <a:extLst>
              <a:ext uri="{FF2B5EF4-FFF2-40B4-BE49-F238E27FC236}">
                <a16:creationId xmlns:a16="http://schemas.microsoft.com/office/drawing/2014/main" id="{F023B88E-0CD6-4C99-BCFD-D3EE5AFAE68F}"/>
              </a:ext>
            </a:extLst>
          </p:cNvPr>
          <p:cNvPicPr>
            <a:picLocks noChangeAspect="1"/>
          </p:cNvPicPr>
          <p:nvPr/>
        </p:nvPicPr>
        <p:blipFill rotWithShape="1">
          <a:blip r:embed="rId5"/>
          <a:srcRect t="8889" r="1300"/>
          <a:stretch/>
        </p:blipFill>
        <p:spPr>
          <a:xfrm>
            <a:off x="4711390" y="3402806"/>
            <a:ext cx="4432610" cy="3429000"/>
          </a:xfrm>
          <a:prstGeom prst="rect">
            <a:avLst/>
          </a:prstGeom>
        </p:spPr>
      </p:pic>
    </p:spTree>
    <p:extLst>
      <p:ext uri="{BB962C8B-B14F-4D97-AF65-F5344CB8AC3E}">
        <p14:creationId xmlns:p14="http://schemas.microsoft.com/office/powerpoint/2010/main" val="2831031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6FE7B-4FFC-451F-AB97-FD23252743DD}"/>
              </a:ext>
            </a:extLst>
          </p:cNvPr>
          <p:cNvSpPr>
            <a:spLocks noGrp="1"/>
          </p:cNvSpPr>
          <p:nvPr>
            <p:ph type="title"/>
          </p:nvPr>
        </p:nvSpPr>
        <p:spPr>
          <a:xfrm>
            <a:off x="457200" y="838200"/>
            <a:ext cx="8077200" cy="2163762"/>
          </a:xfrm>
        </p:spPr>
        <p:txBody>
          <a:bodyPr>
            <a:normAutofit fontScale="90000"/>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2019</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33 Online Education Questions Inspired by Mary </a:t>
            </a:r>
            <a:r>
              <a:rPr lang="en-US" sz="2400" b="1" dirty="0" err="1">
                <a:latin typeface="Tahoma" panose="020B0604030504040204" pitchFamily="34" charset="0"/>
                <a:ea typeface="Tahoma" panose="020B0604030504040204" pitchFamily="34" charset="0"/>
                <a:cs typeface="Tahoma" panose="020B0604030504040204" pitchFamily="34" charset="0"/>
              </a:rPr>
              <a:t>Meeker’s</a:t>
            </a:r>
            <a:r>
              <a:rPr lang="en-US" sz="2400" b="1" dirty="0">
                <a:latin typeface="Tahoma" panose="020B0604030504040204" pitchFamily="34" charset="0"/>
                <a:ea typeface="Tahoma" panose="020B0604030504040204" pitchFamily="34" charset="0"/>
                <a:cs typeface="Tahoma" panose="020B0604030504040204" pitchFamily="34" charset="0"/>
              </a:rPr>
              <a:t> 2019 Internet Trends Report</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https://www.insidehighered.com/blogs/technology-and-learning/33-online-education-questions-inspired-mary-meeker%E2%80%99s-2019-internet</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Mary Meeker slides (June 11, 2019): </a:t>
            </a: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https://www.bondcap.com/report/itr19/</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4632291-9AA0-4A53-94E5-6E8BFE3A19ED}"/>
              </a:ext>
            </a:extLst>
          </p:cNvPr>
          <p:cNvSpPr txBox="1"/>
          <p:nvPr/>
        </p:nvSpPr>
        <p:spPr>
          <a:xfrm>
            <a:off x="4495800" y="59436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6CABB9-5E3C-408D-A34F-19E0B3B17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011127"/>
            <a:ext cx="5181600" cy="3846873"/>
          </a:xfrm>
          <a:prstGeom prst="rect">
            <a:avLst/>
          </a:prstGeom>
        </p:spPr>
      </p:pic>
    </p:spTree>
    <p:extLst>
      <p:ext uri="{BB962C8B-B14F-4D97-AF65-F5344CB8AC3E}">
        <p14:creationId xmlns:p14="http://schemas.microsoft.com/office/powerpoint/2010/main" val="1916864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6FE7B-4FFC-451F-AB97-FD23252743DD}"/>
              </a:ext>
            </a:extLst>
          </p:cNvPr>
          <p:cNvSpPr>
            <a:spLocks noGrp="1"/>
          </p:cNvSpPr>
          <p:nvPr>
            <p:ph type="title"/>
          </p:nvPr>
        </p:nvSpPr>
        <p:spPr>
          <a:xfrm>
            <a:off x="457200" y="838200"/>
            <a:ext cx="8077200" cy="2163762"/>
          </a:xfrm>
        </p:spPr>
        <p:txBody>
          <a:bodyPr>
            <a:normAutofit fontScale="90000"/>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2019</a:t>
            </a:r>
            <a:br>
              <a:rPr lang="en-US" sz="2400" b="1" dirty="0"/>
            </a:br>
            <a:r>
              <a:rPr lang="en-US" sz="2400" b="1" dirty="0"/>
              <a:t>33 Online Education Questions Inspired by Mary </a:t>
            </a:r>
            <a:r>
              <a:rPr lang="en-US" sz="2400" b="1" dirty="0" err="1"/>
              <a:t>Meeker’s</a:t>
            </a:r>
            <a:r>
              <a:rPr lang="en-US" sz="2400" b="1" dirty="0"/>
              <a:t> 2019 Internet Trends Report</a:t>
            </a:r>
            <a:br>
              <a:rPr lang="en-US" sz="2400" b="1" dirty="0"/>
            </a:br>
            <a:r>
              <a:rPr lang="en-US" sz="2400" b="1" dirty="0"/>
              <a:t>Joshua Kim, Inside Higher Ed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https://www.insidehighered.com/blogs/technology-and-learning/33-online-education-questions-inspired-mary-meeker%E2%80%99s-2019-internet</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Mary Meeker slides (June 11, 2019): </a:t>
            </a: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https://www.bondcap.com/report/itr19/</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4632291-9AA0-4A53-94E5-6E8BFE3A19ED}"/>
              </a:ext>
            </a:extLst>
          </p:cNvPr>
          <p:cNvSpPr txBox="1"/>
          <p:nvPr/>
        </p:nvSpPr>
        <p:spPr>
          <a:xfrm>
            <a:off x="4495800" y="59436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B66D814-25A1-4D99-986A-A6D1D74EB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 y="3224595"/>
            <a:ext cx="4953000" cy="3633405"/>
          </a:xfrm>
          <a:prstGeom prst="rect">
            <a:avLst/>
          </a:prstGeom>
        </p:spPr>
      </p:pic>
      <p:pic>
        <p:nvPicPr>
          <p:cNvPr id="8" name="Picture 7">
            <a:extLst>
              <a:ext uri="{FF2B5EF4-FFF2-40B4-BE49-F238E27FC236}">
                <a16:creationId xmlns:a16="http://schemas.microsoft.com/office/drawing/2014/main" id="{7C254F23-3837-4E45-BB9D-855203870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3247204"/>
            <a:ext cx="4648200" cy="3342713"/>
          </a:xfrm>
          <a:prstGeom prst="rect">
            <a:avLst/>
          </a:prstGeom>
        </p:spPr>
      </p:pic>
    </p:spTree>
    <p:extLst>
      <p:ext uri="{BB962C8B-B14F-4D97-AF65-F5344CB8AC3E}">
        <p14:creationId xmlns:p14="http://schemas.microsoft.com/office/powerpoint/2010/main" val="1267400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46FE7B-4FFC-451F-AB97-FD23252743DD}"/>
              </a:ext>
            </a:extLst>
          </p:cNvPr>
          <p:cNvSpPr>
            <a:spLocks noGrp="1"/>
          </p:cNvSpPr>
          <p:nvPr>
            <p:ph type="title"/>
          </p:nvPr>
        </p:nvSpPr>
        <p:spPr>
          <a:xfrm>
            <a:off x="457200" y="838200"/>
            <a:ext cx="8077200" cy="2163762"/>
          </a:xfrm>
        </p:spPr>
        <p:txBody>
          <a:bodyPr>
            <a:normAutofit fontScale="90000"/>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June 17, 2019</a:t>
            </a:r>
            <a:br>
              <a:rPr lang="en-US" sz="2400" b="1" dirty="0"/>
            </a:br>
            <a:r>
              <a:rPr lang="en-US" sz="2400" b="1" dirty="0"/>
              <a:t>33 Online Education Questions Inspired by Mary </a:t>
            </a:r>
            <a:r>
              <a:rPr lang="en-US" sz="2400" b="1" dirty="0" err="1"/>
              <a:t>Meeker’s</a:t>
            </a:r>
            <a:r>
              <a:rPr lang="en-US" sz="2400" b="1" dirty="0"/>
              <a:t> 2019 Internet Trends Report</a:t>
            </a:r>
            <a:br>
              <a:rPr lang="en-US" sz="2400" b="1" dirty="0"/>
            </a:br>
            <a:r>
              <a:rPr lang="en-US" sz="2400" b="1" dirty="0"/>
              <a:t>Joshua Kim, Inside Higher Ed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https://www.insidehighered.com/blogs/technology-and-learning/33-online-education-questions-inspired-mary-meeker%E2%80%99s-2019-internet</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Mary Meeker slides (June 11, 2019): </a:t>
            </a: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https://www.bondcap.com/report/itr19/</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4632291-9AA0-4A53-94E5-6E8BFE3A19ED}"/>
              </a:ext>
            </a:extLst>
          </p:cNvPr>
          <p:cNvSpPr txBox="1"/>
          <p:nvPr/>
        </p:nvSpPr>
        <p:spPr>
          <a:xfrm>
            <a:off x="4495800" y="59436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D6AD5B1-30EA-4D2A-80E8-B31827205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31614"/>
            <a:ext cx="8610600" cy="6414180"/>
          </a:xfrm>
          <a:prstGeom prst="rect">
            <a:avLst/>
          </a:prstGeom>
        </p:spPr>
      </p:pic>
    </p:spTree>
    <p:extLst>
      <p:ext uri="{BB962C8B-B14F-4D97-AF65-F5344CB8AC3E}">
        <p14:creationId xmlns:p14="http://schemas.microsoft.com/office/powerpoint/2010/main" val="299866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D263029-D5DF-4815-BE95-3B7721F63DD4}"/>
              </a:ext>
            </a:extLst>
          </p:cNvPr>
          <p:cNvPicPr>
            <a:picLocks noChangeAspect="1"/>
          </p:cNvPicPr>
          <p:nvPr/>
        </p:nvPicPr>
        <p:blipFill rotWithShape="1">
          <a:blip r:embed="rId2"/>
          <a:srcRect l="19167" t="12122" r="833" b="9090"/>
          <a:stretch/>
        </p:blipFill>
        <p:spPr>
          <a:xfrm>
            <a:off x="914400" y="2895600"/>
            <a:ext cx="7315200" cy="3962400"/>
          </a:xfrm>
          <a:prstGeom prst="rect">
            <a:avLst/>
          </a:prstGeom>
        </p:spPr>
      </p:pic>
    </p:spTree>
    <p:extLst>
      <p:ext uri="{BB962C8B-B14F-4D97-AF65-F5344CB8AC3E}">
        <p14:creationId xmlns:p14="http://schemas.microsoft.com/office/powerpoint/2010/main" val="3451572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8" y="824948"/>
            <a:ext cx="9224008" cy="2176669"/>
          </a:xfrm>
        </p:spPr>
        <p:txBody>
          <a:bodyPr/>
          <a:lstStyle/>
          <a:p>
            <a:pPr algn="ctr"/>
            <a:r>
              <a:rPr lang="en-US" sz="6600" dirty="0"/>
              <a:t>MOOC Research</a:t>
            </a:r>
          </a:p>
        </p:txBody>
      </p:sp>
      <p:pic>
        <p:nvPicPr>
          <p:cNvPr id="5" name="Picture 4">
            <a:extLst>
              <a:ext uri="{FF2B5EF4-FFF2-40B4-BE49-F238E27FC236}">
                <a16:creationId xmlns:a16="http://schemas.microsoft.com/office/drawing/2014/main" id="{7EE357DF-3516-4F0D-A8B4-10CD29D12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795" y="2743200"/>
            <a:ext cx="4754402" cy="2963131"/>
          </a:xfrm>
          <a:prstGeom prst="rect">
            <a:avLst/>
          </a:prstGeom>
        </p:spPr>
      </p:pic>
    </p:spTree>
    <p:extLst>
      <p:ext uri="{BB962C8B-B14F-4D97-AF65-F5344CB8AC3E}">
        <p14:creationId xmlns:p14="http://schemas.microsoft.com/office/powerpoint/2010/main" val="3918545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7FF370F3-624A-4BB6-9BE0-BBB5B052CDA5}"/>
              </a:ext>
            </a:extLst>
          </p:cNvPr>
          <p:cNvSpPr txBox="1">
            <a:spLocks/>
          </p:cNvSpPr>
          <p:nvPr/>
        </p:nvSpPr>
        <p:spPr>
          <a:xfrm>
            <a:off x="518824" y="2051538"/>
            <a:ext cx="8015594" cy="404446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None/>
              <a:tabLst/>
              <a:defRPr/>
            </a:pP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Hew’s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(2018, p. 1) analyzed 4,565 </a:t>
            </a: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coursetalk</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review comments of 10 highly rated MOOCs. He found “six key factors that can engage online [MOOC] participants and nine reasons for participant disaffection.”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Problem-centric learning supported by clear explanations.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Active learning supported by timely feedback (e.g., assignments, projects, discussion).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Course resources that cater to participants’ learning needs or preferences.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Instructor attributes (e.g., passion, enthusiasm, humor, variety of examples).</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Peer interaction.</a:t>
            </a:r>
          </a:p>
          <a:p>
            <a:pPr marL="342900" marR="0" lvl="0" indent="-342900" algn="l" defTabSz="457200" rtl="0" eaLnBrk="1" fontAlgn="auto" latinLnBrk="0" hangingPunct="1">
              <a:lnSpc>
                <a:spcPct val="100000"/>
              </a:lnSpc>
              <a:spcBef>
                <a:spcPts val="0"/>
              </a:spcBef>
              <a:spcAft>
                <a:spcPts val="0"/>
              </a:spcAft>
              <a:buClr>
                <a:prstClr val="black">
                  <a:lumMod val="50000"/>
                  <a:lumOff val="50000"/>
                </a:prstClr>
              </a:buClr>
              <a:buSzPct val="100000"/>
              <a:buFont typeface="+mj-lt"/>
              <a:buAutoNum type="arabicPeriod"/>
              <a:tabLst/>
              <a:defRPr/>
            </a:pPr>
            <a:r>
              <a:rPr kumimoji="0" lang="en-US" sz="1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Instructor availability.</a:t>
            </a:r>
            <a:endParaRPr kumimoji="0" lang="en-US" sz="1600" b="1" i="0" u="none" strike="noStrike" kern="1200" cap="none" spc="0" normalizeH="0" baseline="0" noProof="0" dirty="0">
              <a:ln>
                <a:noFill/>
              </a:ln>
              <a:solidFill>
                <a:srgbClr val="40404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BF13DCF2-4CB0-445B-9B68-063F91439B0F}"/>
              </a:ext>
            </a:extLst>
          </p:cNvPr>
          <p:cNvSpPr txBox="1">
            <a:spLocks/>
          </p:cNvSpPr>
          <p:nvPr/>
        </p:nvSpPr>
        <p:spPr>
          <a:xfrm>
            <a:off x="90107" y="435426"/>
            <a:ext cx="8873028" cy="12686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Khe</a:t>
            </a:r>
            <a:r>
              <a:rPr kumimoji="0" lang="en-US" sz="36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Foon</a:t>
            </a:r>
            <a:r>
              <a:rPr kumimoji="0" lang="en-US" sz="36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(Timothy) Hew (2018)</a:t>
            </a:r>
            <a:br>
              <a:rPr kumimoji="0" lang="en-US" sz="2800" b="1" i="0" u="none" strike="noStrike" kern="1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Hew, K. F. (2018). Unpacking the Strategies of Ten Highly Rated MOOCs: Implications for Engaging Students in Large Online Courses. </a:t>
            </a:r>
            <a:r>
              <a:rPr kumimoji="0" lang="en-US" sz="1400" b="1" i="1"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Teachers College Record</a:t>
            </a: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400" b="1" i="1"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120</a:t>
            </a:r>
            <a: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b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https://www.coursetalk.com/</a:t>
            </a:r>
            <a:r>
              <a:rPr kumimoji="0" lang="en-US" sz="1800" b="1" i="0" u="none" strike="noStrike" kern="1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14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1000" b="1" i="0" u="none" strike="noStrike" kern="1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DE6D0D6-057E-4B3F-B1B9-8A73173BE6DE}"/>
              </a:ext>
            </a:extLst>
          </p:cNvPr>
          <p:cNvPicPr>
            <a:picLocks noChangeAspect="1"/>
          </p:cNvPicPr>
          <p:nvPr/>
        </p:nvPicPr>
        <p:blipFill rotWithShape="1">
          <a:blip r:embed="rId3"/>
          <a:srcRect l="11667" t="10855" r="12304" b="3236"/>
          <a:stretch/>
        </p:blipFill>
        <p:spPr>
          <a:xfrm>
            <a:off x="6858001" y="4578710"/>
            <a:ext cx="2286000" cy="1738517"/>
          </a:xfrm>
          <a:prstGeom prst="rect">
            <a:avLst/>
          </a:prstGeom>
        </p:spPr>
      </p:pic>
    </p:spTree>
    <p:extLst>
      <p:ext uri="{BB962C8B-B14F-4D97-AF65-F5344CB8AC3E}">
        <p14:creationId xmlns:p14="http://schemas.microsoft.com/office/powerpoint/2010/main" val="553623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273018" y="491029"/>
            <a:ext cx="8432070" cy="638906"/>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Quotes: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Veletsianos</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et al. (2015-2016)</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46177" y="1255776"/>
            <a:ext cx="6827520" cy="4791456"/>
          </a:xfrm>
        </p:spPr>
        <p:txBody>
          <a:bodyPr>
            <a:noAutofit/>
          </a:bodyPr>
          <a:lstStyle/>
          <a:p>
            <a:pPr marL="0"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To gain a deeper and more diverse understanding of the MOOC phenomenon, researchers need to use multiple research approaches (e.g., ethnography, phenomenology, discourse analysis) add content to them.</a:t>
            </a:r>
            <a:r>
              <a:rPr lang="en-US" sz="2000" b="1" dirty="0">
                <a:latin typeface="Tahoma" panose="020B0604030504040204" pitchFamily="34" charset="0"/>
                <a:ea typeface="Tahoma" panose="020B0604030504040204" pitchFamily="34" charset="0"/>
                <a:cs typeface="Tahoma" panose="020B0604030504040204" pitchFamily="34" charset="0"/>
              </a:rPr>
              <a:t>” (p. 583)</a:t>
            </a:r>
            <a:br>
              <a:rPr lang="en-US" sz="110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dirty="0" err="1">
                <a:latin typeface="Tahoma" panose="020B0604030504040204" pitchFamily="34" charset="0"/>
                <a:ea typeface="Tahoma" panose="020B0604030504040204" pitchFamily="34" charset="0"/>
                <a:cs typeface="Tahoma" panose="020B0604030504040204" pitchFamily="34" charset="0"/>
              </a:rPr>
              <a:t>Veletsianos</a:t>
            </a:r>
            <a:r>
              <a:rPr lang="en-US" sz="1400" b="1" dirty="0">
                <a:latin typeface="Tahoma" panose="020B0604030504040204" pitchFamily="34" charset="0"/>
                <a:ea typeface="Tahoma" panose="020B0604030504040204" pitchFamily="34" charset="0"/>
                <a:cs typeface="Tahoma" panose="020B0604030504040204" pitchFamily="34" charset="0"/>
              </a:rPr>
              <a:t>, Collier, &amp; Schneider (2015, May), Digging deeper into learners’ experiences in MOOCs: Participation in social networks outside of MOOCs, notetaking and contexts surrounding content consumption. </a:t>
            </a:r>
            <a:r>
              <a:rPr lang="en-US" sz="1400" b="1" i="1" dirty="0">
                <a:latin typeface="Tahoma" panose="020B0604030504040204" pitchFamily="34" charset="0"/>
                <a:ea typeface="Tahoma" panose="020B0604030504040204" pitchFamily="34" charset="0"/>
                <a:cs typeface="Tahoma" panose="020B0604030504040204" pitchFamily="34" charset="0"/>
              </a:rPr>
              <a:t>BJET</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i="1" dirty="0">
                <a:latin typeface="Tahoma" panose="020B0604030504040204" pitchFamily="34" charset="0"/>
                <a:ea typeface="Tahoma" panose="020B0604030504040204" pitchFamily="34" charset="0"/>
                <a:cs typeface="Tahoma" panose="020B0604030504040204" pitchFamily="34" charset="0"/>
              </a:rPr>
              <a:t>46</a:t>
            </a:r>
            <a:r>
              <a:rPr lang="en-US" sz="1400" b="1" dirty="0">
                <a:latin typeface="Tahoma" panose="020B0604030504040204" pitchFamily="34" charset="0"/>
                <a:ea typeface="Tahoma" panose="020B0604030504040204" pitchFamily="34" charset="0"/>
                <a:cs typeface="Tahoma" panose="020B0604030504040204" pitchFamily="34" charset="0"/>
              </a:rPr>
              <a:t>(3), 570-587.</a:t>
            </a:r>
          </a:p>
          <a:p>
            <a:pPr marL="0" indent="0">
              <a:spcAft>
                <a:spcPts val="0"/>
              </a:spcAft>
              <a:buNone/>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Dependence on Particular Research Methods May Restrict our Understanding of MOOCs.</a:t>
            </a:r>
            <a:r>
              <a:rPr lang="en-US" sz="2400" b="1" dirty="0">
                <a:latin typeface="Tahoma" panose="020B0604030504040204" pitchFamily="34" charset="0"/>
                <a:ea typeface="Tahoma" panose="020B0604030504040204" pitchFamily="34" charset="0"/>
                <a:cs typeface="Tahoma" panose="020B0604030504040204" pitchFamily="34" charset="0"/>
              </a:rPr>
              <a:t>”</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George </a:t>
            </a:r>
            <a:r>
              <a:rPr lang="en-US" sz="1400" b="1" dirty="0" err="1">
                <a:solidFill>
                  <a:schemeClr val="tx1"/>
                </a:solidFill>
                <a:latin typeface="Tahoma" panose="020B0604030504040204" pitchFamily="34" charset="0"/>
                <a:ea typeface="Tahoma" panose="020B0604030504040204" pitchFamily="34" charset="0"/>
                <a:cs typeface="Tahoma" panose="020B0604030504040204" pitchFamily="34" charset="0"/>
              </a:rPr>
              <a:t>Veletsianos</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&amp; Peter Shepherdson’s Study (2016). Systematic Analysis and Synthesis of the Empirical MOOC Literature Published in 2013-2015. </a:t>
            </a:r>
            <a:r>
              <a:rPr lang="en-US" sz="1400" b="1" i="1" dirty="0">
                <a:solidFill>
                  <a:schemeClr val="tx1"/>
                </a:solidFill>
                <a:latin typeface="Tahoma" panose="020B0604030504040204" pitchFamily="34" charset="0"/>
                <a:ea typeface="Tahoma" panose="020B0604030504040204" pitchFamily="34" charset="0"/>
                <a:cs typeface="Tahoma" panose="020B0604030504040204" pitchFamily="34" charset="0"/>
              </a:rPr>
              <a:t>IRRODL</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http://www.irrodl.org/index.php/irrodl/article/view/2448/3655</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lvl="1">
              <a:lnSpc>
                <a:spcPct val="170000"/>
              </a:lnSpc>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FFFB205-37CD-4A33-AE6A-585D0A9E2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3696" y="4292093"/>
            <a:ext cx="1670303" cy="2091145"/>
          </a:xfrm>
          <a:prstGeom prst="rect">
            <a:avLst/>
          </a:prstGeom>
        </p:spPr>
      </p:pic>
      <p:pic>
        <p:nvPicPr>
          <p:cNvPr id="8" name="Picture 7">
            <a:extLst>
              <a:ext uri="{FF2B5EF4-FFF2-40B4-BE49-F238E27FC236}">
                <a16:creationId xmlns:a16="http://schemas.microsoft.com/office/drawing/2014/main" id="{59D473D2-263F-4E08-84EE-C521818F8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29" t="5636" r="31694"/>
          <a:stretch/>
        </p:blipFill>
        <p:spPr>
          <a:xfrm>
            <a:off x="7455407" y="1199785"/>
            <a:ext cx="1670303" cy="2228883"/>
          </a:xfrm>
          <a:prstGeom prst="rect">
            <a:avLst/>
          </a:prstGeom>
        </p:spPr>
      </p:pic>
      <p:pic>
        <p:nvPicPr>
          <p:cNvPr id="9" name="Picture 8">
            <a:extLst>
              <a:ext uri="{FF2B5EF4-FFF2-40B4-BE49-F238E27FC236}">
                <a16:creationId xmlns:a16="http://schemas.microsoft.com/office/drawing/2014/main" id="{993A97C1-07F9-46FE-A461-D29DCC2CAED9}"/>
              </a:ext>
            </a:extLst>
          </p:cNvPr>
          <p:cNvPicPr>
            <a:picLocks noChangeAspect="1"/>
          </p:cNvPicPr>
          <p:nvPr/>
        </p:nvPicPr>
        <p:blipFill rotWithShape="1">
          <a:blip r:embed="rId5"/>
          <a:srcRect l="18666" t="22906" r="15333" b="7610"/>
          <a:stretch/>
        </p:blipFill>
        <p:spPr>
          <a:xfrm>
            <a:off x="7455407" y="3281758"/>
            <a:ext cx="1706880" cy="1010335"/>
          </a:xfrm>
          <a:prstGeom prst="rect">
            <a:avLst/>
          </a:prstGeom>
        </p:spPr>
      </p:pic>
    </p:spTree>
    <p:extLst>
      <p:ext uri="{BB962C8B-B14F-4D97-AF65-F5344CB8AC3E}">
        <p14:creationId xmlns:p14="http://schemas.microsoft.com/office/powerpoint/2010/main" val="2930003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25184350-A7CD-44E0-BF7C-401F3233E212}"/>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8" name="Table 7">
            <a:extLst>
              <a:ext uri="{FF2B5EF4-FFF2-40B4-BE49-F238E27FC236}">
                <a16:creationId xmlns:a16="http://schemas.microsoft.com/office/drawing/2014/main" id="{5FC5A53D-4BDB-4C4D-979E-4C90E3E48345}"/>
              </a:ext>
            </a:extLst>
          </p:cNvPr>
          <p:cNvGraphicFramePr>
            <a:graphicFrameLocks noGrp="1"/>
          </p:cNvGraphicFramePr>
          <p:nvPr>
            <p:extLst/>
          </p:nvPr>
        </p:nvGraphicFramePr>
        <p:xfrm>
          <a:off x="301429" y="2168503"/>
          <a:ext cx="8500362" cy="3888411"/>
        </p:xfrm>
        <a:graphic>
          <a:graphicData uri="http://schemas.openxmlformats.org/drawingml/2006/table">
            <a:tbl>
              <a:tblPr firstRow="1" firstCol="1" bandRow="1">
                <a:tableStyleId>{7E9639D4-E3E2-4D34-9284-5A2195B3D0D7}</a:tableStyleId>
              </a:tblPr>
              <a:tblGrid>
                <a:gridCol w="2738191">
                  <a:extLst>
                    <a:ext uri="{9D8B030D-6E8A-4147-A177-3AD203B41FA5}">
                      <a16:colId xmlns:a16="http://schemas.microsoft.com/office/drawing/2014/main" val="20000"/>
                    </a:ext>
                  </a:extLst>
                </a:gridCol>
                <a:gridCol w="1848895">
                  <a:extLst>
                    <a:ext uri="{9D8B030D-6E8A-4147-A177-3AD203B41FA5}">
                      <a16:colId xmlns:a16="http://schemas.microsoft.com/office/drawing/2014/main" val="20001"/>
                    </a:ext>
                  </a:extLst>
                </a:gridCol>
                <a:gridCol w="1617785">
                  <a:extLst>
                    <a:ext uri="{9D8B030D-6E8A-4147-A177-3AD203B41FA5}">
                      <a16:colId xmlns:a16="http://schemas.microsoft.com/office/drawing/2014/main" val="20002"/>
                    </a:ext>
                  </a:extLst>
                </a:gridCol>
                <a:gridCol w="2295491">
                  <a:extLst>
                    <a:ext uri="{9D8B030D-6E8A-4147-A177-3AD203B41FA5}">
                      <a16:colId xmlns:a16="http://schemas.microsoft.com/office/drawing/2014/main" val="20003"/>
                    </a:ext>
                  </a:extLst>
                </a:gridCol>
              </a:tblGrid>
              <a:tr h="775111">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Quantitative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Qualitative </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Mixed methods</a:t>
                      </a:r>
                    </a:p>
                  </a:txBody>
                  <a:tcPr marL="68580" marR="68580" marT="0" marB="0"/>
                </a:tc>
                <a:extLst>
                  <a:ext uri="{0D108BD9-81ED-4DB2-BD59-A6C34878D82A}">
                    <a16:rowId xmlns:a16="http://schemas.microsoft.com/office/drawing/2014/main" val="10000"/>
                  </a:ext>
                </a:extLst>
              </a:tr>
              <a:tr h="65920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Student-focused</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39</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9</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26</a:t>
                      </a:r>
                    </a:p>
                  </a:txBody>
                  <a:tcPr marL="68580" marR="68580" marT="0" marB="0"/>
                </a:tc>
                <a:extLst>
                  <a:ext uri="{0D108BD9-81ED-4DB2-BD59-A6C34878D82A}">
                    <a16:rowId xmlns:a16="http://schemas.microsoft.com/office/drawing/2014/main" val="10001"/>
                  </a:ext>
                </a:extLst>
              </a:tr>
              <a:tr h="65920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Design-focused</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19</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12</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17</a:t>
                      </a:r>
                    </a:p>
                  </a:txBody>
                  <a:tcPr marL="68580" marR="68580" marT="0" marB="0"/>
                </a:tc>
                <a:extLst>
                  <a:ext uri="{0D108BD9-81ED-4DB2-BD59-A6C34878D82A}">
                    <a16:rowId xmlns:a16="http://schemas.microsoft.com/office/drawing/2014/main" val="10002"/>
                  </a:ext>
                </a:extLst>
              </a:tr>
              <a:tr h="779592">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Context and impact</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9</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6</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5</a:t>
                      </a:r>
                    </a:p>
                  </a:txBody>
                  <a:tcPr marL="68580" marR="68580" marT="0" marB="0"/>
                </a:tc>
                <a:extLst>
                  <a:ext uri="{0D108BD9-81ED-4DB2-BD59-A6C34878D82A}">
                    <a16:rowId xmlns:a16="http://schemas.microsoft.com/office/drawing/2014/main" val="10003"/>
                  </a:ext>
                </a:extLst>
              </a:tr>
              <a:tr h="1015296">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Instructor-focused</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0</a:t>
                      </a:r>
                    </a:p>
                  </a:txBody>
                  <a:tcPr marL="68580" marR="68580" marT="0" marB="0"/>
                </a:tc>
                <a:tc>
                  <a:txBody>
                    <a:bodyPr/>
                    <a:lstStyle/>
                    <a:p>
                      <a:pPr marL="0" marR="0">
                        <a:lnSpc>
                          <a:spcPct val="20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3</a:t>
                      </a:r>
                    </a:p>
                  </a:txBody>
                  <a:tcPr marL="68580" marR="68580" marT="0" marB="0"/>
                </a:tc>
                <a:tc>
                  <a:txBody>
                    <a:bodyPr/>
                    <a:lstStyle/>
                    <a:p>
                      <a:pPr marL="0" marR="0">
                        <a:lnSpc>
                          <a:spcPct val="20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2</a:t>
                      </a:r>
                    </a:p>
                  </a:txBody>
                  <a:tcPr marL="68580" marR="68580" marT="0" marB="0"/>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7FF370F3-624A-4BB6-9BE0-BBB5B052CDA5}"/>
              </a:ext>
            </a:extLst>
          </p:cNvPr>
          <p:cNvSpPr txBox="1">
            <a:spLocks/>
          </p:cNvSpPr>
          <p:nvPr/>
        </p:nvSpPr>
        <p:spPr>
          <a:xfrm>
            <a:off x="160774" y="1538198"/>
            <a:ext cx="8806808" cy="51003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MOOC research focuses and methods</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01BFFF2F-C089-4067-B027-0CD009C25A90}"/>
              </a:ext>
            </a:extLst>
          </p:cNvPr>
          <p:cNvSpPr txBox="1">
            <a:spLocks/>
          </p:cNvSpPr>
          <p:nvPr/>
        </p:nvSpPr>
        <p:spPr>
          <a:xfrm>
            <a:off x="301430" y="474219"/>
            <a:ext cx="601636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lvl="0">
              <a:defRPr/>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MOOCs Literature Review (2014-2016)</a:t>
            </a:r>
          </a:p>
          <a:p>
            <a:pPr lvl="0">
              <a:defRPr/>
            </a:pPr>
            <a:r>
              <a:rPr kumimoji="0" lang="en-US" sz="2000" b="1" i="0" u="none" strike="noStrike" kern="1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(Meina, Sari, &amp; Lee, 2018)</a:t>
            </a:r>
            <a:endParaRPr kumimoji="0" lang="en-US" sz="4800" b="1" i="0" u="none" strike="noStrike" kern="1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9081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39148" y="291991"/>
            <a:ext cx="6480313" cy="937962"/>
          </a:xfrm>
        </p:spPr>
        <p:txBody>
          <a:bodyPr/>
          <a:lstStyle/>
          <a:p>
            <a:r>
              <a:rPr lang="en-US" sz="2400" dirty="0">
                <a:latin typeface="Tahoma" panose="020B0604030504040204" pitchFamily="34" charset="0"/>
                <a:ea typeface="Tahoma" panose="020B0604030504040204" pitchFamily="34" charset="0"/>
                <a:cs typeface="Tahoma" panose="020B0604030504040204" pitchFamily="34" charset="0"/>
              </a:rPr>
              <a:t>Research </a:t>
            </a:r>
            <a:r>
              <a:rPr lang="en-US" sz="2400" dirty="0"/>
              <a:t>M</a:t>
            </a:r>
            <a:r>
              <a:rPr lang="en-US" sz="2400" dirty="0">
                <a:latin typeface="Tahoma" panose="020B0604030504040204" pitchFamily="34" charset="0"/>
                <a:ea typeface="Tahoma" panose="020B0604030504040204" pitchFamily="34" charset="0"/>
                <a:cs typeface="Tahoma" panose="020B0604030504040204" pitchFamily="34" charset="0"/>
              </a:rPr>
              <a:t>ethods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solidFill>
                  <a:schemeClr val="bg1"/>
                </a:solidFill>
              </a:rPr>
              <a:t>(Meina, Sari, &amp; Lee, 2018)</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2"/>
          <p:cNvSpPr>
            <a:spLocks noChangeArrowheads="1"/>
          </p:cNvSpPr>
          <p:nvPr/>
        </p:nvSpPr>
        <p:spPr bwMode="auto">
          <a:xfrm>
            <a:off x="1387365" y="15660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6" name="Chart 5">
            <a:extLst>
              <a:ext uri="{FF2B5EF4-FFF2-40B4-BE49-F238E27FC236}">
                <a16:creationId xmlns:a16="http://schemas.microsoft.com/office/drawing/2014/main" id="{00000000-0008-0000-0600-000005000000}"/>
              </a:ext>
            </a:extLst>
          </p:cNvPr>
          <p:cNvGraphicFramePr/>
          <p:nvPr>
            <p:extLst/>
          </p:nvPr>
        </p:nvGraphicFramePr>
        <p:xfrm>
          <a:off x="1135117" y="1726094"/>
          <a:ext cx="6810703" cy="405699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p:cNvSpPr>
            <a:spLocks noChangeArrowheads="1"/>
          </p:cNvSpPr>
          <p:nvPr/>
        </p:nvSpPr>
        <p:spPr bwMode="auto">
          <a:xfrm>
            <a:off x="303907" y="5789251"/>
            <a:ext cx="8771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Figure 2</a:t>
            </a:r>
            <a:r>
              <a:rPr kumimoji="0" lang="en-US" alt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400" b="1"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Research methods used in empirical MOOCs studies from 2013-2018 (N=321 studies)</a:t>
            </a:r>
            <a:endPar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6193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25071" y="1630017"/>
            <a:ext cx="8153616" cy="3697357"/>
          </a:xfrm>
        </p:spPr>
        <p:txBody>
          <a:bodyPr>
            <a:noAutofit/>
          </a:bodyPr>
          <a:lstStyle/>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Problem statement</a:t>
            </a:r>
          </a:p>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Research questions</a:t>
            </a:r>
          </a:p>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Methodology</a:t>
            </a:r>
          </a:p>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Research findings</a:t>
            </a:r>
          </a:p>
          <a:p>
            <a:pPr marL="914400" lvl="1" indent="-457200">
              <a:spcAft>
                <a:spcPts val="0"/>
              </a:spcAft>
              <a:buFont typeface="+mj-lt"/>
              <a:buAutoNum type="arabicPeriod"/>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Conclusions</a:t>
            </a:r>
          </a:p>
          <a:p>
            <a:pPr lvl="1">
              <a:lnSpc>
                <a:spcPct val="150000"/>
              </a:lnSpc>
              <a:spcAft>
                <a:spcPts val="0"/>
              </a:spcAft>
              <a:buFont typeface="Arial" panose="020B0604020202020204" pitchFamily="34" charset="0"/>
              <a:buChar char="•"/>
            </a:pP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Project: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75</a:t>
            </a:fld>
            <a:endParaRPr lang="en-US" dirty="0"/>
          </a:p>
        </p:txBody>
      </p:sp>
      <p:pic>
        <p:nvPicPr>
          <p:cNvPr id="6" name="Picture 5">
            <a:extLst>
              <a:ext uri="{FF2B5EF4-FFF2-40B4-BE49-F238E27FC236}">
                <a16:creationId xmlns:a16="http://schemas.microsoft.com/office/drawing/2014/main" id="{2029CBF8-CA62-4F1A-9538-91184D465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755" y="4452730"/>
            <a:ext cx="2863920" cy="1909280"/>
          </a:xfrm>
          <a:prstGeom prst="rect">
            <a:avLst/>
          </a:prstGeom>
        </p:spPr>
      </p:pic>
    </p:spTree>
    <p:extLst>
      <p:ext uri="{BB962C8B-B14F-4D97-AF65-F5344CB8AC3E}">
        <p14:creationId xmlns:p14="http://schemas.microsoft.com/office/powerpoint/2010/main" val="346193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526773" y="1431236"/>
            <a:ext cx="8005990" cy="4303642"/>
          </a:xfrm>
        </p:spPr>
        <p:txBody>
          <a:bodyPr>
            <a:normAutofit fontScale="92500" lnSpcReduction="10000"/>
          </a:bodyPr>
          <a:lstStyle/>
          <a:p>
            <a:pPr marL="0" indent="0">
              <a:lnSpc>
                <a:spcPct val="120000"/>
              </a:lnSpc>
              <a:spcAft>
                <a:spcPts val="0"/>
              </a:spcAft>
              <a:buNone/>
            </a:pPr>
            <a:endParaRPr lang="en-GB" sz="2000" b="1" dirty="0">
              <a:latin typeface="Tahoma" panose="020B0604030504040204" pitchFamily="34" charset="0"/>
              <a:ea typeface="Tahoma" panose="020B0604030504040204" pitchFamily="34" charset="0"/>
              <a:cs typeface="Tahoma" panose="020B0604030504040204" pitchFamily="34" charset="0"/>
            </a:endParaRPr>
          </a:p>
          <a:p>
            <a:pPr>
              <a:lnSpc>
                <a:spcPct val="120000"/>
              </a:lnSpc>
              <a:spcAft>
                <a:spcPts val="0"/>
              </a:spcAft>
              <a:buFont typeface="Arial" panose="020B0604020202020204" pitchFamily="34" charset="0"/>
              <a:buChar char="•"/>
            </a:pPr>
            <a:r>
              <a:rPr lang="en-US" sz="3000" b="1" dirty="0">
                <a:latin typeface="Tahoma" panose="020B0604030504040204" pitchFamily="34" charset="0"/>
                <a:ea typeface="Tahoma" panose="020B0604030504040204" pitchFamily="34" charset="0"/>
                <a:cs typeface="Tahoma" panose="020B0604030504040204" pitchFamily="34" charset="0"/>
              </a:rPr>
              <a:t>Key beneficiaries of MOOCs are online learners. </a:t>
            </a:r>
          </a:p>
          <a:p>
            <a:pPr>
              <a:lnSpc>
                <a:spcPct val="120000"/>
              </a:lnSpc>
              <a:spcAft>
                <a:spcPts val="0"/>
              </a:spcAft>
              <a:buFont typeface="Arial" panose="020B0604020202020204" pitchFamily="34" charset="0"/>
              <a:buChar char="•"/>
            </a:pPr>
            <a:r>
              <a:rPr lang="en-US" sz="3000" b="1" dirty="0">
                <a:latin typeface="Tahoma" panose="020B0604030504040204" pitchFamily="34" charset="0"/>
                <a:ea typeface="Tahoma" panose="020B0604030504040204" pitchFamily="34" charset="0"/>
                <a:cs typeface="Tahoma" panose="020B0604030504040204" pitchFamily="34" charset="0"/>
              </a:rPr>
              <a:t>Research on MOOCs has almost focused on learners including their experiences, motivations, interaction patterns, and learning outcomes. </a:t>
            </a:r>
          </a:p>
          <a:p>
            <a:pPr marL="0" indent="0">
              <a:buNone/>
            </a:pPr>
            <a:endParaRPr lang="en-US" sz="2400" dirty="0"/>
          </a:p>
          <a:p>
            <a:pPr marL="0" indent="0" algn="ctr">
              <a:buNone/>
            </a:pPr>
            <a:r>
              <a:rPr lang="en-US" sz="3600" b="1" dirty="0">
                <a:latin typeface="Tahoma" panose="020B0604030504040204" pitchFamily="34" charset="0"/>
                <a:ea typeface="Tahoma" panose="020B0604030504040204" pitchFamily="34" charset="0"/>
                <a:cs typeface="Tahoma" panose="020B0604030504040204" pitchFamily="34" charset="0"/>
              </a:rPr>
              <a:t>What about MOOC instructors? </a:t>
            </a:r>
          </a:p>
        </p:txBody>
      </p:sp>
      <p:sp>
        <p:nvSpPr>
          <p:cNvPr id="3" name="Slide Number Placeholder 2"/>
          <p:cNvSpPr>
            <a:spLocks noGrp="1"/>
          </p:cNvSpPr>
          <p:nvPr>
            <p:ph type="sldNum" sz="quarter" idx="4"/>
          </p:nvPr>
        </p:nvSpPr>
        <p:spPr/>
        <p:txBody>
          <a:bodyPr/>
          <a:lstStyle/>
          <a:p>
            <a:fld id="{136F273C-9302-4EE3-8F13-E17C1857F5E7}" type="slidenum">
              <a:rPr lang="en-US" smtClean="0"/>
              <a:pPr/>
              <a:t>76</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Problem Statement</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792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381009"/>
            <a:ext cx="8610600" cy="2362188"/>
          </a:xfrm>
        </p:spPr>
        <p:txBody>
          <a:bodyPr vert="horz" lIns="91440" tIns="45720" rIns="91440" bIns="45720" rtlCol="0" anchor="ctr">
            <a:normAutofit/>
          </a:bodyPr>
          <a:lstStyle/>
          <a:p>
            <a:pPr defTabSz="914400">
              <a:lnSpc>
                <a:spcPct val="90000"/>
              </a:lnSpc>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19, 2018</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How Blockbuster MOOCs Could Shape the Future of Teaching</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Jeffrey R. Young, </a:t>
            </a:r>
            <a:r>
              <a:rPr lang="en-US" sz="2400" b="1" dirty="0" err="1">
                <a:latin typeface="Tahoma" panose="020B0604030504040204" pitchFamily="34" charset="0"/>
                <a:ea typeface="Tahoma" panose="020B0604030504040204" pitchFamily="34" charset="0"/>
                <a:cs typeface="Tahoma" panose="020B0604030504040204" pitchFamily="34" charset="0"/>
              </a:rPr>
              <a:t>EdSurge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https://www.edsurge.com/news/2018-06-19-how-blockbuster-moocs-could-shape-the-future-of-teaching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7626C3C-4679-4CD0-9F6A-0529F3D69FF3}"/>
              </a:ext>
            </a:extLst>
          </p:cNvPr>
          <p:cNvPicPr>
            <a:picLocks noChangeAspect="1"/>
          </p:cNvPicPr>
          <p:nvPr/>
        </p:nvPicPr>
        <p:blipFill rotWithShape="1">
          <a:blip r:embed="rId3"/>
          <a:srcRect t="32076" b="8867"/>
          <a:stretch/>
        </p:blipFill>
        <p:spPr>
          <a:xfrm>
            <a:off x="69209" y="2794870"/>
            <a:ext cx="4509782" cy="1981197"/>
          </a:xfrm>
          <a:prstGeom prst="rect">
            <a:avLst/>
          </a:prstGeom>
        </p:spPr>
      </p:pic>
      <p:pic>
        <p:nvPicPr>
          <p:cNvPr id="5" name="Picture 4">
            <a:extLst>
              <a:ext uri="{FF2B5EF4-FFF2-40B4-BE49-F238E27FC236}">
                <a16:creationId xmlns:a16="http://schemas.microsoft.com/office/drawing/2014/main" id="{1D2923CB-A434-4E21-8E0F-F18D55173D44}"/>
              </a:ext>
            </a:extLst>
          </p:cNvPr>
          <p:cNvPicPr>
            <a:picLocks noChangeAspect="1"/>
          </p:cNvPicPr>
          <p:nvPr/>
        </p:nvPicPr>
        <p:blipFill rotWithShape="1">
          <a:blip r:embed="rId4"/>
          <a:srcRect t="25355" r="833" b="16393"/>
          <a:stretch/>
        </p:blipFill>
        <p:spPr>
          <a:xfrm>
            <a:off x="4648200" y="2821355"/>
            <a:ext cx="4495800" cy="1964547"/>
          </a:xfrm>
          <a:prstGeom prst="rect">
            <a:avLst/>
          </a:prstGeom>
        </p:spPr>
      </p:pic>
      <p:pic>
        <p:nvPicPr>
          <p:cNvPr id="8" name="Picture 7">
            <a:extLst>
              <a:ext uri="{FF2B5EF4-FFF2-40B4-BE49-F238E27FC236}">
                <a16:creationId xmlns:a16="http://schemas.microsoft.com/office/drawing/2014/main" id="{0EDF24B3-E2C1-4944-8F00-59EB568A6B08}"/>
              </a:ext>
            </a:extLst>
          </p:cNvPr>
          <p:cNvPicPr>
            <a:picLocks noChangeAspect="1"/>
          </p:cNvPicPr>
          <p:nvPr/>
        </p:nvPicPr>
        <p:blipFill rotWithShape="1">
          <a:blip r:embed="rId5"/>
          <a:srcRect t="26475" r="833" b="14153"/>
          <a:stretch/>
        </p:blipFill>
        <p:spPr>
          <a:xfrm>
            <a:off x="1866900" y="4652065"/>
            <a:ext cx="4953000" cy="2205957"/>
          </a:xfrm>
          <a:prstGeom prst="rect">
            <a:avLst/>
          </a:prstGeom>
        </p:spPr>
      </p:pic>
    </p:spTree>
    <p:extLst>
      <p:ext uri="{BB962C8B-B14F-4D97-AF65-F5344CB8AC3E}">
        <p14:creationId xmlns:p14="http://schemas.microsoft.com/office/powerpoint/2010/main" val="1117827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621196" y="1530626"/>
            <a:ext cx="7901608" cy="4416287"/>
          </a:xfrm>
        </p:spPr>
        <p:txBody>
          <a:bodyPr>
            <a:normAutofit/>
          </a:bodyPr>
          <a:lstStyle/>
          <a:p>
            <a:pPr marL="0" indent="0">
              <a:lnSpc>
                <a:spcPct val="11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purpose of this study is to suggest ways to encourage instructors to teach MOOCs by investigating their motivations and frustrations when teaching MOOCs.</a:t>
            </a:r>
          </a:p>
          <a:p>
            <a:pPr>
              <a:lnSpc>
                <a:spcPct val="110000"/>
              </a:lnSpc>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What motivates instructors to teach MOOCs?</a:t>
            </a:r>
            <a:endParaRPr lang="en-GB" sz="2400" b="1" dirty="0">
              <a:latin typeface="Tahoma" panose="020B0604030504040204" pitchFamily="34" charset="0"/>
              <a:ea typeface="Tahoma" panose="020B0604030504040204" pitchFamily="34" charset="0"/>
              <a:cs typeface="Tahoma" panose="020B0604030504040204" pitchFamily="34" charset="0"/>
            </a:endParaRPr>
          </a:p>
          <a:p>
            <a:pPr>
              <a:lnSpc>
                <a:spcPct val="110000"/>
              </a:lnSpc>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What aspects of teaching MOOCs influence instructors’ career development?</a:t>
            </a:r>
            <a:endParaRPr lang="en-GB" sz="2400" b="1" dirty="0">
              <a:latin typeface="Tahoma" panose="020B0604030504040204" pitchFamily="34" charset="0"/>
              <a:ea typeface="Tahoma" panose="020B0604030504040204" pitchFamily="34" charset="0"/>
              <a:cs typeface="Tahoma" panose="020B0604030504040204" pitchFamily="34" charset="0"/>
            </a:endParaRPr>
          </a:p>
          <a:p>
            <a:pPr>
              <a:lnSpc>
                <a:spcPct val="110000"/>
              </a:lnSpc>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What areas do MOOC instructors want to improve for more effective teaching in terms of professional development?  </a:t>
            </a:r>
            <a:endParaRPr lang="en-GB" sz="2400" b="1"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3" name="Slide Number Placeholder 2"/>
          <p:cNvSpPr>
            <a:spLocks noGrp="1"/>
          </p:cNvSpPr>
          <p:nvPr>
            <p:ph type="sldNum" sz="quarter" idx="4"/>
          </p:nvPr>
        </p:nvSpPr>
        <p:spPr/>
        <p:txBody>
          <a:bodyPr/>
          <a:lstStyle/>
          <a:p>
            <a:fld id="{136F273C-9302-4EE3-8F13-E17C1857F5E7}" type="slidenum">
              <a:rPr lang="en-US" smtClean="0"/>
              <a:pPr/>
              <a:t>78</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sz="3600" dirty="0"/>
              <a:t>Research questions</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110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8" y="824948"/>
            <a:ext cx="9224008" cy="2176669"/>
          </a:xfrm>
        </p:spPr>
        <p:txBody>
          <a:bodyPr/>
          <a:lstStyle/>
          <a:p>
            <a:pPr algn="ctr"/>
            <a:r>
              <a:rPr lang="en-US" sz="6600" dirty="0"/>
              <a:t>Methodology</a:t>
            </a:r>
          </a:p>
        </p:txBody>
      </p:sp>
      <p:pic>
        <p:nvPicPr>
          <p:cNvPr id="4" name="Picture 3">
            <a:extLst>
              <a:ext uri="{FF2B5EF4-FFF2-40B4-BE49-F238E27FC236}">
                <a16:creationId xmlns:a16="http://schemas.microsoft.com/office/drawing/2014/main" id="{F7D17479-BEDE-47B1-9D6B-15498E713E62}"/>
              </a:ext>
            </a:extLst>
          </p:cNvPr>
          <p:cNvPicPr>
            <a:picLocks noChangeAspect="1"/>
          </p:cNvPicPr>
          <p:nvPr/>
        </p:nvPicPr>
        <p:blipFill rotWithShape="1">
          <a:blip r:embed="rId3">
            <a:extLst>
              <a:ext uri="{28A0092B-C50C-407E-A947-70E740481C1C}">
                <a14:useLocalDpi xmlns:a14="http://schemas.microsoft.com/office/drawing/2010/main" val="0"/>
              </a:ext>
            </a:extLst>
          </a:blip>
          <a:srcRect l="25962" t="52860"/>
          <a:stretch/>
        </p:blipFill>
        <p:spPr>
          <a:xfrm>
            <a:off x="616225" y="2874071"/>
            <a:ext cx="8070574" cy="2297035"/>
          </a:xfrm>
          <a:prstGeom prst="rect">
            <a:avLst/>
          </a:prstGeom>
        </p:spPr>
      </p:pic>
    </p:spTree>
    <p:extLst>
      <p:ext uri="{BB962C8B-B14F-4D97-AF65-F5344CB8AC3E}">
        <p14:creationId xmlns:p14="http://schemas.microsoft.com/office/powerpoint/2010/main" val="3251309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04800" y="213360"/>
            <a:ext cx="8131769" cy="2133600"/>
          </a:xfrm>
        </p:spPr>
        <p:txBody>
          <a:bodyPr>
            <a:normAutofit fontScale="90000"/>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dirty="0"/>
              <a:t>And the threat of AI and automation is very real. A 2017 report by McKinsey found that half of all current work activities could be automated, using technology that already exists.</a:t>
            </a:r>
            <a:br>
              <a:rPr lang="en-US" sz="1800" dirty="0"/>
            </a:br>
            <a:r>
              <a:rPr lang="en-US" sz="1800" dirty="0"/>
              <a:t>and that by 2030 anywhere from 75 million to 375 million workers worldwide will be displaced from their old jobs and require retraining.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ADE2FC4-C392-4E68-9132-2EC234BB7532}"/>
              </a:ext>
            </a:extLst>
          </p:cNvPr>
          <p:cNvPicPr>
            <a:picLocks noChangeAspect="1"/>
          </p:cNvPicPr>
          <p:nvPr/>
        </p:nvPicPr>
        <p:blipFill rotWithShape="1">
          <a:blip r:embed="rId2"/>
          <a:srcRect l="18333" t="12122" r="2500" b="7575"/>
          <a:stretch/>
        </p:blipFill>
        <p:spPr>
          <a:xfrm>
            <a:off x="1273769" y="2590800"/>
            <a:ext cx="7239000" cy="4038600"/>
          </a:xfrm>
          <a:prstGeom prst="rect">
            <a:avLst/>
          </a:prstGeom>
        </p:spPr>
      </p:pic>
    </p:spTree>
    <p:extLst>
      <p:ext uri="{BB962C8B-B14F-4D97-AF65-F5344CB8AC3E}">
        <p14:creationId xmlns:p14="http://schemas.microsoft.com/office/powerpoint/2010/main" val="671695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518823" y="1639957"/>
            <a:ext cx="8346881" cy="4782617"/>
          </a:xfrm>
        </p:spPr>
        <p:txBody>
          <a:bodyPr>
            <a:normAutofit fontScale="85000" lnSpcReduction="10000"/>
          </a:bodyPr>
          <a:lstStyle/>
          <a:p>
            <a:pPr>
              <a:lnSpc>
                <a:spcPct val="120000"/>
              </a:lnSpc>
              <a:spcAft>
                <a:spcPts val="0"/>
              </a:spcAft>
            </a:pPr>
            <a:r>
              <a:rPr lang="en-US" sz="4000" b="1" dirty="0">
                <a:latin typeface="Tahoma" panose="020B0604030504040204" pitchFamily="34" charset="0"/>
                <a:ea typeface="Tahoma" panose="020B0604030504040204" pitchFamily="34" charset="0"/>
                <a:cs typeface="Tahoma" panose="020B0604030504040204" pitchFamily="34" charset="0"/>
              </a:rPr>
              <a:t> A Mixed-Method approach</a:t>
            </a:r>
          </a:p>
          <a:p>
            <a:pPr lvl="1">
              <a:lnSpc>
                <a:spcPct val="120000"/>
              </a:lnSpc>
              <a:spcAft>
                <a:spcPts val="0"/>
              </a:spcAft>
            </a:pPr>
            <a:r>
              <a:rPr lang="en-US" sz="3200" b="1" dirty="0">
                <a:latin typeface="Tahoma" panose="020B0604030504040204" pitchFamily="34" charset="0"/>
                <a:ea typeface="Tahoma" panose="020B0604030504040204" pitchFamily="34" charset="0"/>
                <a:cs typeface="Tahoma" panose="020B0604030504040204" pitchFamily="34" charset="0"/>
              </a:rPr>
              <a:t>Survey &amp; in-depth interview</a:t>
            </a:r>
          </a:p>
          <a:p>
            <a:pPr>
              <a:lnSpc>
                <a:spcPct val="120000"/>
              </a:lnSpc>
              <a:spcAft>
                <a:spcPts val="0"/>
              </a:spcAft>
            </a:pPr>
            <a:r>
              <a:rPr lang="en-US" sz="4000" b="1" dirty="0">
                <a:latin typeface="Tahoma" panose="020B0604030504040204" pitchFamily="34" charset="0"/>
                <a:ea typeface="Tahoma" panose="020B0604030504040204" pitchFamily="34" charset="0"/>
                <a:cs typeface="Tahoma" panose="020B0604030504040204" pitchFamily="34" charset="0"/>
              </a:rPr>
              <a:t> Survey: 20 questions in 3 sections.</a:t>
            </a:r>
          </a:p>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    (1) Demographic info and MOOCs teaching experiences  </a:t>
            </a:r>
          </a:p>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    (2) Motivation for teaching MOOCs </a:t>
            </a:r>
          </a:p>
          <a:p>
            <a:pPr marL="0" indent="0">
              <a:lnSpc>
                <a:spcPct val="12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    (3) Career and professional </a:t>
            </a:r>
            <a:r>
              <a:rPr lang="en-US" sz="2400" b="1" dirty="0" err="1">
                <a:latin typeface="Tahoma" panose="020B0604030504040204" pitchFamily="34" charset="0"/>
                <a:ea typeface="Tahoma" panose="020B0604030504040204" pitchFamily="34" charset="0"/>
                <a:cs typeface="Tahoma" panose="020B0604030504040204" pitchFamily="34" charset="0"/>
              </a:rPr>
              <a:t>devel</a:t>
            </a:r>
            <a:r>
              <a:rPr lang="en-US" sz="2400" b="1" dirty="0">
                <a:latin typeface="Tahoma" panose="020B0604030504040204" pitchFamily="34" charset="0"/>
                <a:ea typeface="Tahoma" panose="020B0604030504040204" pitchFamily="34" charset="0"/>
                <a:cs typeface="Tahoma" panose="020B0604030504040204" pitchFamily="34" charset="0"/>
              </a:rPr>
              <a:t> of MOOC instructors  </a:t>
            </a:r>
          </a:p>
          <a:p>
            <a:pPr marL="0" indent="0">
              <a:lnSpc>
                <a:spcPct val="120000"/>
              </a:lnSpc>
              <a:spcAft>
                <a:spcPts val="0"/>
              </a:spcAft>
              <a:buNone/>
            </a:pPr>
            <a:r>
              <a:rPr lang="en-US" sz="4000" b="1" dirty="0">
                <a:latin typeface="Tahoma" panose="020B0604030504040204" pitchFamily="34" charset="0"/>
                <a:ea typeface="Tahoma" panose="020B0604030504040204" pitchFamily="34" charset="0"/>
                <a:cs typeface="Tahoma" panose="020B0604030504040204" pitchFamily="34" charset="0"/>
              </a:rPr>
              <a:t>3. Interview: 30 minutes</a:t>
            </a:r>
          </a:p>
          <a:p>
            <a:pPr marL="0" indent="0">
              <a:lnSpc>
                <a:spcPct val="120000"/>
              </a:lnSpc>
              <a:spcAft>
                <a:spcPts val="0"/>
              </a:spcAft>
              <a:buNone/>
            </a:pPr>
            <a:r>
              <a:rPr lang="en-US" sz="2900" b="1" dirty="0">
                <a:latin typeface="Tahoma" panose="020B0604030504040204" pitchFamily="34" charset="0"/>
                <a:ea typeface="Tahoma" panose="020B0604030504040204" pitchFamily="34" charset="0"/>
                <a:cs typeface="Tahoma" panose="020B0604030504040204" pitchFamily="34" charset="0"/>
              </a:rPr>
              <a:t>    (1) MOOC teaching experiences </a:t>
            </a:r>
          </a:p>
          <a:p>
            <a:pPr marL="0" indent="0">
              <a:lnSpc>
                <a:spcPct val="120000"/>
              </a:lnSpc>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    (2) Personal opinions about MOOC teaching in terms of motivation and career development</a:t>
            </a:r>
          </a:p>
          <a:p>
            <a:pPr marL="0" indent="0">
              <a:buNone/>
            </a:pPr>
            <a:endParaRPr lang="en-GB" sz="2400" dirty="0"/>
          </a:p>
          <a:p>
            <a:endParaRPr lang="en-GB" sz="2400" dirty="0"/>
          </a:p>
          <a:p>
            <a:endParaRPr lang="en-GB" dirty="0"/>
          </a:p>
        </p:txBody>
      </p:sp>
      <p:sp>
        <p:nvSpPr>
          <p:cNvPr id="3" name="Slide Number Placeholder 2"/>
          <p:cNvSpPr>
            <a:spLocks noGrp="1"/>
          </p:cNvSpPr>
          <p:nvPr>
            <p:ph type="sldNum" sz="quarter" idx="4"/>
          </p:nvPr>
        </p:nvSpPr>
        <p:spPr/>
        <p:txBody>
          <a:bodyPr/>
          <a:lstStyle/>
          <a:p>
            <a:fld id="{136F273C-9302-4EE3-8F13-E17C1857F5E7}" type="slidenum">
              <a:rPr lang="en-US" smtClean="0"/>
              <a:pPr/>
              <a:t>80</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Methodology</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638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내용 개체 틀 14">
            <a:extLst>
              <a:ext uri="{FF2B5EF4-FFF2-40B4-BE49-F238E27FC236}">
                <a16:creationId xmlns:a16="http://schemas.microsoft.com/office/drawing/2014/main" id="{B213A074-7621-4981-AD68-D33681938A6B}"/>
              </a:ext>
            </a:extLst>
          </p:cNvPr>
          <p:cNvSpPr>
            <a:spLocks noGrp="1"/>
          </p:cNvSpPr>
          <p:nvPr>
            <p:ph idx="1"/>
          </p:nvPr>
        </p:nvSpPr>
        <p:spPr>
          <a:xfrm>
            <a:off x="564203" y="1399991"/>
            <a:ext cx="8015594" cy="5022583"/>
          </a:xfrm>
        </p:spPr>
        <p:txBody>
          <a:bodyPr>
            <a:norm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Survey Participants : 142 MOOC instructors </a:t>
            </a:r>
          </a:p>
          <a:p>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4"/>
          </p:nvPr>
        </p:nvSpPr>
        <p:spPr/>
        <p:txBody>
          <a:bodyPr/>
          <a:lstStyle/>
          <a:p>
            <a:fld id="{136F273C-9302-4EE3-8F13-E17C1857F5E7}" type="slidenum">
              <a:rPr lang="en-US" smtClean="0"/>
              <a:pPr/>
              <a:t>81</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GB" dirty="0"/>
              <a:t>Methodology</a:t>
            </a:r>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그림 3">
            <a:extLst>
              <a:ext uri="{FF2B5EF4-FFF2-40B4-BE49-F238E27FC236}">
                <a16:creationId xmlns:a16="http://schemas.microsoft.com/office/drawing/2014/main" id="{55791C40-6302-4295-BB0F-FC38403BCFDA}"/>
              </a:ext>
            </a:extLst>
          </p:cNvPr>
          <p:cNvPicPr>
            <a:picLocks noChangeAspect="1"/>
          </p:cNvPicPr>
          <p:nvPr/>
        </p:nvPicPr>
        <p:blipFill>
          <a:blip r:embed="rId2"/>
          <a:stretch>
            <a:fillRect/>
          </a:stretch>
        </p:blipFill>
        <p:spPr>
          <a:xfrm>
            <a:off x="5436867" y="1756856"/>
            <a:ext cx="3555109" cy="2343374"/>
          </a:xfrm>
          <a:prstGeom prst="rect">
            <a:avLst/>
          </a:prstGeom>
        </p:spPr>
      </p:pic>
      <p:pic>
        <p:nvPicPr>
          <p:cNvPr id="7" name="그림 6">
            <a:extLst>
              <a:ext uri="{FF2B5EF4-FFF2-40B4-BE49-F238E27FC236}">
                <a16:creationId xmlns:a16="http://schemas.microsoft.com/office/drawing/2014/main" id="{17DBC967-4E99-4192-87F6-BDFC4DAD1B83}"/>
              </a:ext>
            </a:extLst>
          </p:cNvPr>
          <p:cNvPicPr>
            <a:picLocks noChangeAspect="1"/>
          </p:cNvPicPr>
          <p:nvPr/>
        </p:nvPicPr>
        <p:blipFill>
          <a:blip r:embed="rId3"/>
          <a:stretch>
            <a:fillRect/>
          </a:stretch>
        </p:blipFill>
        <p:spPr>
          <a:xfrm>
            <a:off x="0" y="1879833"/>
            <a:ext cx="5338072" cy="2556398"/>
          </a:xfrm>
          <a:prstGeom prst="rect">
            <a:avLst/>
          </a:prstGeom>
        </p:spPr>
      </p:pic>
      <p:pic>
        <p:nvPicPr>
          <p:cNvPr id="10" name="그림 9">
            <a:extLst>
              <a:ext uri="{FF2B5EF4-FFF2-40B4-BE49-F238E27FC236}">
                <a16:creationId xmlns:a16="http://schemas.microsoft.com/office/drawing/2014/main" id="{0595D2FA-7CBB-4B9C-B973-0DD8D0F8B351}"/>
              </a:ext>
            </a:extLst>
          </p:cNvPr>
          <p:cNvPicPr>
            <a:picLocks noChangeAspect="1"/>
          </p:cNvPicPr>
          <p:nvPr/>
        </p:nvPicPr>
        <p:blipFill>
          <a:blip r:embed="rId4"/>
          <a:stretch>
            <a:fillRect/>
          </a:stretch>
        </p:blipFill>
        <p:spPr>
          <a:xfrm>
            <a:off x="1906528" y="4457094"/>
            <a:ext cx="5307894" cy="2098873"/>
          </a:xfrm>
          <a:prstGeom prst="rect">
            <a:avLst/>
          </a:prstGeom>
        </p:spPr>
      </p:pic>
    </p:spTree>
    <p:extLst>
      <p:ext uri="{BB962C8B-B14F-4D97-AF65-F5344CB8AC3E}">
        <p14:creationId xmlns:p14="http://schemas.microsoft.com/office/powerpoint/2010/main" val="728742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1BB83ACC-9A7F-49B0-B6ED-B5C0BDE0DF5D}"/>
              </a:ext>
            </a:extLst>
          </p:cNvPr>
          <p:cNvSpPr>
            <a:spLocks noGrp="1"/>
          </p:cNvSpPr>
          <p:nvPr>
            <p:ph idx="1"/>
          </p:nvPr>
        </p:nvSpPr>
        <p:spPr/>
        <p:txBody>
          <a:bodyPr/>
          <a:lstStyle/>
          <a:p>
            <a:endParaRPr lang="en-GB" dirty="0"/>
          </a:p>
          <a:p>
            <a:endParaRPr lang="en-GB" dirty="0"/>
          </a:p>
        </p:txBody>
      </p:sp>
      <p:sp>
        <p:nvSpPr>
          <p:cNvPr id="3" name="슬라이드 번호 개체 틀 2">
            <a:extLst>
              <a:ext uri="{FF2B5EF4-FFF2-40B4-BE49-F238E27FC236}">
                <a16:creationId xmlns:a16="http://schemas.microsoft.com/office/drawing/2014/main" id="{B2BA1BB0-3AE9-43D3-9785-1548412D670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6F273C-9302-4EE3-8F13-E17C1857F5E7}" type="slidenum">
              <a:rPr kumimoji="0" lang="en-US" sz="18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직사각형 6">
            <a:extLst>
              <a:ext uri="{FF2B5EF4-FFF2-40B4-BE49-F238E27FC236}">
                <a16:creationId xmlns:a16="http://schemas.microsoft.com/office/drawing/2014/main" id="{187869FE-7668-425F-BB7D-6EEAA55D680A}"/>
              </a:ext>
            </a:extLst>
          </p:cNvPr>
          <p:cNvSpPr/>
          <p:nvPr/>
        </p:nvSpPr>
        <p:spPr>
          <a:xfrm>
            <a:off x="300929" y="1619751"/>
            <a:ext cx="80155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Interview Participants : 6 MOOC instructors </a:t>
            </a:r>
          </a:p>
        </p:txBody>
      </p:sp>
      <p:sp>
        <p:nvSpPr>
          <p:cNvPr id="4" name="Rectangle 3">
            <a:extLst>
              <a:ext uri="{FF2B5EF4-FFF2-40B4-BE49-F238E27FC236}">
                <a16:creationId xmlns:a16="http://schemas.microsoft.com/office/drawing/2014/main" id="{432DBAB2-2C51-4411-89D3-37677459B8C3}"/>
              </a:ext>
            </a:extLst>
          </p:cNvPr>
          <p:cNvSpPr/>
          <p:nvPr/>
        </p:nvSpPr>
        <p:spPr>
          <a:xfrm>
            <a:off x="518824" y="526535"/>
            <a:ext cx="319991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Methodology</a:t>
            </a:r>
            <a:endPar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C07590B1-D363-4142-8481-330DCF6AB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24" y="2081415"/>
            <a:ext cx="7797698" cy="4362021"/>
          </a:xfrm>
          <a:prstGeom prst="rect">
            <a:avLst/>
          </a:prstGeom>
        </p:spPr>
      </p:pic>
    </p:spTree>
    <p:extLst>
      <p:ext uri="{BB962C8B-B14F-4D97-AF65-F5344CB8AC3E}">
        <p14:creationId xmlns:p14="http://schemas.microsoft.com/office/powerpoint/2010/main" val="1176152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437322" y="824949"/>
            <a:ext cx="8219661" cy="1868556"/>
          </a:xfrm>
        </p:spPr>
        <p:txBody>
          <a:bodyPr/>
          <a:lstStyle/>
          <a:p>
            <a:pPr algn="ctr"/>
            <a:r>
              <a:rPr lang="en-US" sz="6000" dirty="0"/>
              <a:t>Research Findings</a:t>
            </a:r>
          </a:p>
        </p:txBody>
      </p:sp>
      <p:pic>
        <p:nvPicPr>
          <p:cNvPr id="5" name="Picture 4">
            <a:extLst>
              <a:ext uri="{FF2B5EF4-FFF2-40B4-BE49-F238E27FC236}">
                <a16:creationId xmlns:a16="http://schemas.microsoft.com/office/drawing/2014/main" id="{67C4F491-1F82-4942-8974-FDB6AFC9D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287" y="2534454"/>
            <a:ext cx="6219729" cy="3498597"/>
          </a:xfrm>
          <a:prstGeom prst="rect">
            <a:avLst/>
          </a:prstGeom>
        </p:spPr>
      </p:pic>
    </p:spTree>
    <p:extLst>
      <p:ext uri="{BB962C8B-B14F-4D97-AF65-F5344CB8AC3E}">
        <p14:creationId xmlns:p14="http://schemas.microsoft.com/office/powerpoint/2010/main" val="2300377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84</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US" sz="2400" dirty="0"/>
              <a:t>1. Support for teaching MOOCs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그림 1">
            <a:extLst>
              <a:ext uri="{FF2B5EF4-FFF2-40B4-BE49-F238E27FC236}">
                <a16:creationId xmlns:a16="http://schemas.microsoft.com/office/drawing/2014/main" id="{20CC2904-CB50-42CD-8434-75BA176E5AC8}"/>
              </a:ext>
            </a:extLst>
          </p:cNvPr>
          <p:cNvPicPr>
            <a:picLocks noChangeAspect="1"/>
          </p:cNvPicPr>
          <p:nvPr/>
        </p:nvPicPr>
        <p:blipFill>
          <a:blip r:embed="rId2"/>
          <a:stretch>
            <a:fillRect/>
          </a:stretch>
        </p:blipFill>
        <p:spPr>
          <a:xfrm>
            <a:off x="1235365" y="1357087"/>
            <a:ext cx="5524500" cy="5086350"/>
          </a:xfrm>
          <a:prstGeom prst="rect">
            <a:avLst/>
          </a:prstGeom>
        </p:spPr>
      </p:pic>
    </p:spTree>
    <p:extLst>
      <p:ext uri="{BB962C8B-B14F-4D97-AF65-F5344CB8AC3E}">
        <p14:creationId xmlns:p14="http://schemas.microsoft.com/office/powerpoint/2010/main" val="1657307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85</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US" sz="2400" dirty="0"/>
              <a:t>2. Motivation for teaching MOOCs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차트 6">
            <a:extLst>
              <a:ext uri="{FF2B5EF4-FFF2-40B4-BE49-F238E27FC236}">
                <a16:creationId xmlns:a16="http://schemas.microsoft.com/office/drawing/2014/main" id="{5B64BB21-8ADE-4027-8E8E-24BF5444A3D1}"/>
              </a:ext>
            </a:extLst>
          </p:cNvPr>
          <p:cNvGraphicFramePr/>
          <p:nvPr>
            <p:extLst>
              <p:ext uri="{D42A27DB-BD31-4B8C-83A1-F6EECF244321}">
                <p14:modId xmlns:p14="http://schemas.microsoft.com/office/powerpoint/2010/main" val="2180838978"/>
              </p:ext>
            </p:extLst>
          </p:nvPr>
        </p:nvGraphicFramePr>
        <p:xfrm>
          <a:off x="447261" y="1528044"/>
          <a:ext cx="8557591" cy="489453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EAF95FD7-EE6D-44C9-A876-DB358E7DCA62}"/>
              </a:ext>
            </a:extLst>
          </p:cNvPr>
          <p:cNvSpPr/>
          <p:nvPr/>
        </p:nvSpPr>
        <p:spPr>
          <a:xfrm>
            <a:off x="672216" y="1546552"/>
            <a:ext cx="8133854" cy="176317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478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86</a:t>
            </a:fld>
            <a:endParaRPr lang="en-US"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그림 4">
            <a:extLst>
              <a:ext uri="{FF2B5EF4-FFF2-40B4-BE49-F238E27FC236}">
                <a16:creationId xmlns:a16="http://schemas.microsoft.com/office/drawing/2014/main" id="{BC581CD8-31AF-4D40-9980-1B672C5D48A8}"/>
              </a:ext>
            </a:extLst>
          </p:cNvPr>
          <p:cNvPicPr>
            <a:picLocks noChangeAspect="1"/>
          </p:cNvPicPr>
          <p:nvPr/>
        </p:nvPicPr>
        <p:blipFill>
          <a:blip r:embed="rId2"/>
          <a:stretch>
            <a:fillRect/>
          </a:stretch>
        </p:blipFill>
        <p:spPr>
          <a:xfrm>
            <a:off x="791859" y="1436011"/>
            <a:ext cx="7099074" cy="4817229"/>
          </a:xfrm>
          <a:prstGeom prst="rect">
            <a:avLst/>
          </a:prstGeom>
        </p:spPr>
      </p:pic>
      <p:sp>
        <p:nvSpPr>
          <p:cNvPr id="7" name="제목 12">
            <a:extLst>
              <a:ext uri="{FF2B5EF4-FFF2-40B4-BE49-F238E27FC236}">
                <a16:creationId xmlns:a16="http://schemas.microsoft.com/office/drawing/2014/main" id="{9EF54FF4-2847-4116-9B97-14F21C780494}"/>
              </a:ext>
            </a:extLst>
          </p:cNvPr>
          <p:cNvSpPr>
            <a:spLocks noGrp="1"/>
          </p:cNvSpPr>
          <p:nvPr>
            <p:ph type="ctrTitle"/>
          </p:nvPr>
        </p:nvSpPr>
        <p:spPr>
          <a:xfrm>
            <a:off x="165464" y="435426"/>
            <a:ext cx="5791199" cy="731000"/>
          </a:xfrm>
        </p:spPr>
        <p:txBody>
          <a:bodyPr/>
          <a:lstStyle/>
          <a:p>
            <a:r>
              <a:rPr lang="en-US" sz="2400" dirty="0"/>
              <a:t>2. Motivation for teaching MOOCs</a:t>
            </a:r>
            <a:endParaRPr lang="en-GB" sz="2400" dirty="0"/>
          </a:p>
        </p:txBody>
      </p:sp>
    </p:spTree>
    <p:extLst>
      <p:ext uri="{BB962C8B-B14F-4D97-AF65-F5344CB8AC3E}">
        <p14:creationId xmlns:p14="http://schemas.microsoft.com/office/powerpoint/2010/main" val="1822943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518823" y="1620078"/>
            <a:ext cx="8108341" cy="4475922"/>
          </a:xfrm>
        </p:spPr>
        <p:txBody>
          <a:bodyPr>
            <a:normAutofit/>
          </a:bodyPr>
          <a:lstStyle/>
          <a:p>
            <a:pPr marL="0" indent="0">
              <a:buNone/>
            </a:pPr>
            <a:r>
              <a:rPr lang="en-US" sz="2700" b="1" dirty="0">
                <a:latin typeface="Tahoma" panose="020B0604030504040204" pitchFamily="34" charset="0"/>
                <a:ea typeface="Tahoma" panose="020B0604030504040204" pitchFamily="34" charset="0"/>
                <a:cs typeface="Tahoma" panose="020B0604030504040204" pitchFamily="34" charset="0"/>
              </a:rPr>
              <a:t>“What happened is that on August 2017, there were suddenly a number of hurricanes approaching the United States. </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So, I helped them.</a:t>
            </a:r>
            <a:r>
              <a:rPr lang="en-US" sz="2700" b="1" dirty="0">
                <a:latin typeface="Tahoma" panose="020B0604030504040204" pitchFamily="34" charset="0"/>
                <a:ea typeface="Tahoma" panose="020B0604030504040204" pitchFamily="34" charset="0"/>
                <a:cs typeface="Tahoma" panose="020B0604030504040204" pitchFamily="34" charset="0"/>
              </a:rPr>
              <a:t> In a period of two weeks [I] built a </a:t>
            </a: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MOOC on hurricanes</a:t>
            </a:r>
            <a:r>
              <a:rPr lang="en-US" sz="2700" b="1" dirty="0">
                <a:latin typeface="Tahoma" panose="020B0604030504040204" pitchFamily="34" charset="0"/>
                <a:ea typeface="Tahoma" panose="020B0604030504040204" pitchFamily="34" charset="0"/>
                <a:cs typeface="Tahoma" panose="020B0604030504040204" pitchFamily="34" charset="0"/>
              </a:rPr>
              <a:t>. Because of the timing, because there was so much hurricane news, this MOOC was reasonably popular. With about 5,000 viewers, so it was quite a good experience for me.”</a:t>
            </a:r>
            <a:endParaRPr lang="en-GB" sz="2700" b="1" dirty="0">
              <a:latin typeface="Tahoma" panose="020B0604030504040204" pitchFamily="34" charset="0"/>
              <a:ea typeface="Tahoma" panose="020B0604030504040204" pitchFamily="34" charset="0"/>
              <a:cs typeface="Tahoma" panose="020B0604030504040204" pitchFamily="34" charset="0"/>
            </a:endParaRPr>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87</a:t>
            </a:fld>
            <a:endParaRPr lang="en-US" dirty="0"/>
          </a:p>
        </p:txBody>
      </p:sp>
      <p:sp>
        <p:nvSpPr>
          <p:cNvPr id="5" name="제목 12">
            <a:extLst>
              <a:ext uri="{FF2B5EF4-FFF2-40B4-BE49-F238E27FC236}">
                <a16:creationId xmlns:a16="http://schemas.microsoft.com/office/drawing/2014/main" id="{E601AF40-316D-4E21-82BD-E84362678676}"/>
              </a:ext>
            </a:extLst>
          </p:cNvPr>
          <p:cNvSpPr>
            <a:spLocks noGrp="1"/>
          </p:cNvSpPr>
          <p:nvPr>
            <p:ph type="ctrTitle"/>
          </p:nvPr>
        </p:nvSpPr>
        <p:spPr>
          <a:xfrm>
            <a:off x="165464" y="435426"/>
            <a:ext cx="5791199" cy="731000"/>
          </a:xfrm>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2374457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517168" y="1603417"/>
            <a:ext cx="7772067" cy="4658236"/>
          </a:xfrm>
        </p:spPr>
        <p:txBody>
          <a:bodyPr>
            <a:normAutofit/>
          </a:bodyPr>
          <a:lstStyle/>
          <a:p>
            <a:pPr marL="0" indent="0">
              <a:lnSpc>
                <a:spcPct val="110000"/>
              </a:lnSpc>
              <a:spcAft>
                <a:spcPts val="0"/>
              </a:spcAft>
              <a:buNone/>
            </a:pPr>
            <a:r>
              <a:rPr lang="en-GB" sz="2800" b="1" dirty="0">
                <a:latin typeface="Tahoma" panose="020B0604030504040204" pitchFamily="34" charset="0"/>
                <a:ea typeface="Tahoma" panose="020B0604030504040204" pitchFamily="34" charset="0"/>
                <a:cs typeface="Tahoma" panose="020B0604030504040204" pitchFamily="34" charset="0"/>
              </a:rPr>
              <a:t>“I</a:t>
            </a:r>
            <a:r>
              <a:rPr lang="ko-KR" altLang="en-US" sz="2800" b="1" dirty="0">
                <a:latin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think most of the universities are interested in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getting more students</a:t>
            </a:r>
            <a:r>
              <a:rPr lang="en-US" sz="2800" b="1" dirty="0">
                <a:latin typeface="Tahoma" panose="020B0604030504040204" pitchFamily="34" charset="0"/>
                <a:ea typeface="Tahoma" panose="020B0604030504040204" pitchFamily="34" charset="0"/>
                <a:cs typeface="Tahoma" panose="020B0604030504040204" pitchFamily="34" charset="0"/>
              </a:rPr>
              <a:t>. I think, maybe in the future, some of those people (who took MOOCs offered by our institution) might apply for a Ph.D program here.”</a:t>
            </a:r>
            <a:endParaRPr lang="en-GB" sz="2400" dirty="0"/>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88</a:t>
            </a:fld>
            <a:endParaRPr lang="en-US" dirty="0"/>
          </a:p>
        </p:txBody>
      </p:sp>
      <p:sp>
        <p:nvSpPr>
          <p:cNvPr id="5" name="제목 12">
            <a:extLst>
              <a:ext uri="{FF2B5EF4-FFF2-40B4-BE49-F238E27FC236}">
                <a16:creationId xmlns:a16="http://schemas.microsoft.com/office/drawing/2014/main" id="{E601AF40-316D-4E21-82BD-E84362678676}"/>
              </a:ext>
            </a:extLst>
          </p:cNvPr>
          <p:cNvSpPr>
            <a:spLocks noGrp="1"/>
          </p:cNvSpPr>
          <p:nvPr>
            <p:ph type="ctrTitle"/>
          </p:nvPr>
        </p:nvSpPr>
        <p:spPr>
          <a:xfrm>
            <a:off x="165464" y="435426"/>
            <a:ext cx="5791199" cy="731000"/>
          </a:xfrm>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3299682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517169" y="1603417"/>
            <a:ext cx="7593162" cy="4658236"/>
          </a:xfrm>
        </p:spPr>
        <p:txBody>
          <a:bodyPr>
            <a:normAutofit/>
          </a:bodyPr>
          <a:lstStyle/>
          <a:p>
            <a:pPr marL="0" indent="0">
              <a:lnSpc>
                <a:spcPct val="110000"/>
              </a:lnSpc>
              <a:spcAft>
                <a:spcPts val="0"/>
              </a:spcAft>
              <a:buNone/>
            </a:pPr>
            <a:r>
              <a:rPr lang="en-US" sz="2500" b="1" dirty="0">
                <a:latin typeface="Tahoma" panose="020B0604030504040204" pitchFamily="34" charset="0"/>
                <a:ea typeface="Tahoma" panose="020B0604030504040204" pitchFamily="34" charset="0"/>
                <a:cs typeface="Tahoma" panose="020B0604030504040204" pitchFamily="34" charset="0"/>
              </a:rPr>
              <a:t>Similarly, another MOOC instructor in the UK added: “We hope that some of them will be so interested in our university that they will apply to us and come and study here. That's probably what we call it−</a:t>
            </a:r>
            <a:r>
              <a:rPr lang="en-US" sz="2500" b="1" dirty="0">
                <a:solidFill>
                  <a:srgbClr val="FF0000"/>
                </a:solidFill>
                <a:latin typeface="Tahoma" panose="020B0604030504040204" pitchFamily="34" charset="0"/>
                <a:ea typeface="Tahoma" panose="020B0604030504040204" pitchFamily="34" charset="0"/>
                <a:cs typeface="Tahoma" panose="020B0604030504040204" pitchFamily="34" charset="0"/>
              </a:rPr>
              <a:t>advertisement</a:t>
            </a:r>
            <a:r>
              <a:rPr lang="en-US" sz="2500" b="1" dirty="0">
                <a:latin typeface="Tahoma" panose="020B0604030504040204" pitchFamily="34" charset="0"/>
                <a:ea typeface="Tahoma" panose="020B0604030504040204" pitchFamily="34" charset="0"/>
                <a:cs typeface="Tahoma" panose="020B0604030504040204" pitchFamily="34" charset="0"/>
              </a:rPr>
              <a:t>. This raises the kind of university profile, and we hope, if these 1,000,000 people turn up here and take degrees, it pays off. It is helping the </a:t>
            </a:r>
            <a:r>
              <a:rPr lang="en-US" sz="2500" b="1" dirty="0">
                <a:solidFill>
                  <a:srgbClr val="FF0000"/>
                </a:solidFill>
                <a:latin typeface="Tahoma" panose="020B0604030504040204" pitchFamily="34" charset="0"/>
                <a:ea typeface="Tahoma" panose="020B0604030504040204" pitchFamily="34" charset="0"/>
                <a:cs typeface="Tahoma" panose="020B0604030504040204" pitchFamily="34" charset="0"/>
              </a:rPr>
              <a:t>reputation of [the] university</a:t>
            </a:r>
            <a:r>
              <a:rPr lang="en-US" sz="2500" b="1" dirty="0">
                <a:latin typeface="Tahoma" panose="020B0604030504040204" pitchFamily="34" charset="0"/>
                <a:ea typeface="Tahoma" panose="020B0604030504040204" pitchFamily="34" charset="0"/>
                <a:cs typeface="Tahoma" panose="020B0604030504040204" pitchFamily="34" charset="0"/>
              </a:rPr>
              <a:t>.”</a:t>
            </a:r>
            <a:endParaRPr lang="en-GB" sz="2500" b="1"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89</a:t>
            </a:fld>
            <a:endParaRPr lang="en-US" dirty="0"/>
          </a:p>
        </p:txBody>
      </p:sp>
      <p:sp>
        <p:nvSpPr>
          <p:cNvPr id="5" name="제목 12">
            <a:extLst>
              <a:ext uri="{FF2B5EF4-FFF2-40B4-BE49-F238E27FC236}">
                <a16:creationId xmlns:a16="http://schemas.microsoft.com/office/drawing/2014/main" id="{E601AF40-316D-4E21-82BD-E84362678676}"/>
              </a:ext>
            </a:extLst>
          </p:cNvPr>
          <p:cNvSpPr>
            <a:spLocks noGrp="1"/>
          </p:cNvSpPr>
          <p:nvPr>
            <p:ph type="ctrTitle"/>
          </p:nvPr>
        </p:nvSpPr>
        <p:spPr>
          <a:xfrm>
            <a:off x="165464" y="435426"/>
            <a:ext cx="5791199" cy="731000"/>
          </a:xfrm>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203386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381000" y="533400"/>
            <a:ext cx="8153400" cy="2133600"/>
          </a:xfrm>
        </p:spPr>
        <p:txBody>
          <a:bodyPr>
            <a:normAutofit/>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10, 2019</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The Future of Learning,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Transforming Access</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t>Simon Nelson, CEO, </a:t>
            </a:r>
            <a:r>
              <a:rPr lang="en-US" sz="2200" b="1" dirty="0" err="1"/>
              <a:t>FutureLearn</a:t>
            </a:r>
            <a:r>
              <a:rPr lang="en-US" sz="2200" b="1" dirty="0"/>
              <a:t>, </a:t>
            </a:r>
            <a:r>
              <a:rPr lang="en-US" sz="1800" b="1" dirty="0">
                <a:latin typeface="Tahoma" panose="020B0604030504040204" pitchFamily="34" charset="0"/>
                <a:ea typeface="Tahoma" panose="020B0604030504040204" pitchFamily="34" charset="0"/>
                <a:cs typeface="Tahoma" panose="020B0604030504040204" pitchFamily="34" charset="0"/>
              </a:rPr>
              <a:t>PCF9 Conference, Edinburgh, Scotland</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0" y="-2616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02658F90-8E71-46F3-BE33-43775340930D}"/>
              </a:ext>
            </a:extLst>
          </p:cNvPr>
          <p:cNvPicPr>
            <a:picLocks noChangeAspect="1"/>
          </p:cNvPicPr>
          <p:nvPr/>
        </p:nvPicPr>
        <p:blipFill rotWithShape="1">
          <a:blip r:embed="rId2"/>
          <a:srcRect l="15833" t="12122" r="1666" b="9090"/>
          <a:stretch/>
        </p:blipFill>
        <p:spPr>
          <a:xfrm>
            <a:off x="996991" y="2686173"/>
            <a:ext cx="7543800" cy="3962400"/>
          </a:xfrm>
          <a:prstGeom prst="rect">
            <a:avLst/>
          </a:prstGeom>
        </p:spPr>
      </p:pic>
    </p:spTree>
    <p:extLst>
      <p:ext uri="{BB962C8B-B14F-4D97-AF65-F5344CB8AC3E}">
        <p14:creationId xmlns:p14="http://schemas.microsoft.com/office/powerpoint/2010/main" val="4540003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90</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a:xfrm>
            <a:off x="0" y="435426"/>
            <a:ext cx="6309899" cy="731000"/>
          </a:xfrm>
        </p:spPr>
        <p:txBody>
          <a:bodyPr/>
          <a:lstStyle/>
          <a:p>
            <a:r>
              <a:rPr lang="en-US" sz="2400" dirty="0"/>
              <a:t>3. Expected benefits of teaching MOOCs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Chart 13">
            <a:extLst>
              <a:ext uri="{FF2B5EF4-FFF2-40B4-BE49-F238E27FC236}">
                <a16:creationId xmlns:a16="http://schemas.microsoft.com/office/drawing/2014/main" id="{A2ECB823-97B2-4550-A10C-8505D9979A75}"/>
              </a:ext>
            </a:extLst>
          </p:cNvPr>
          <p:cNvGraphicFramePr/>
          <p:nvPr>
            <p:extLst>
              <p:ext uri="{D42A27DB-BD31-4B8C-83A1-F6EECF244321}">
                <p14:modId xmlns:p14="http://schemas.microsoft.com/office/powerpoint/2010/main" val="3840556784"/>
              </p:ext>
            </p:extLst>
          </p:nvPr>
        </p:nvGraphicFramePr>
        <p:xfrm>
          <a:off x="248478" y="1767693"/>
          <a:ext cx="8566567" cy="443547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D3C1197A-2D83-476B-BD86-946348A0F41A}"/>
              </a:ext>
            </a:extLst>
          </p:cNvPr>
          <p:cNvSpPr/>
          <p:nvPr/>
        </p:nvSpPr>
        <p:spPr>
          <a:xfrm>
            <a:off x="658368" y="1946699"/>
            <a:ext cx="8237154" cy="114437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6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518825" y="1550504"/>
            <a:ext cx="7502054" cy="4545496"/>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“I think it [teaching MOOCs] helped me to learn how to teach at the level which was a lot lower than university students. What is different is that we pitched at a different level, so I wanted (in the pitch) the content to be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understandable for a 14-year-old </a:t>
            </a:r>
            <a:r>
              <a:rPr lang="en-US" sz="2400" b="1" dirty="0">
                <a:latin typeface="Tahoma" panose="020B0604030504040204" pitchFamily="34" charset="0"/>
                <a:ea typeface="Tahoma" panose="020B0604030504040204" pitchFamily="34" charset="0"/>
                <a:cs typeface="Tahoma" panose="020B0604030504040204" pitchFamily="34" charset="0"/>
              </a:rPr>
              <a:t>rather than to academic students. I think that maybe it is better about how we give information to the public about our research and our teaching, so I think my own language style was changed.” </a:t>
            </a:r>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91</a:t>
            </a:fld>
            <a:endParaRPr lang="en-US" dirty="0"/>
          </a:p>
        </p:txBody>
      </p:sp>
      <p:sp>
        <p:nvSpPr>
          <p:cNvPr id="4" name="제목 3">
            <a:extLst>
              <a:ext uri="{FF2B5EF4-FFF2-40B4-BE49-F238E27FC236}">
                <a16:creationId xmlns:a16="http://schemas.microsoft.com/office/drawing/2014/main" id="{5718B098-117F-420A-A2BE-60F7DB4F5001}"/>
              </a:ext>
            </a:extLst>
          </p:cNvPr>
          <p:cNvSpPr>
            <a:spLocks noGrp="1"/>
          </p:cNvSpPr>
          <p:nvPr>
            <p:ph type="ctrTitle"/>
          </p:nvPr>
        </p:nvSpPr>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2986797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55EE987C-60FE-4EF4-84AC-D4AC187C4FA2}"/>
              </a:ext>
            </a:extLst>
          </p:cNvPr>
          <p:cNvSpPr>
            <a:spLocks noGrp="1"/>
          </p:cNvSpPr>
          <p:nvPr>
            <p:ph idx="1"/>
          </p:nvPr>
        </p:nvSpPr>
        <p:spPr>
          <a:xfrm>
            <a:off x="487016" y="1560444"/>
            <a:ext cx="7858557" cy="4366591"/>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“Most of MOOC participants are public. I mean, so we also have people [who] didn't have [a degree]; only a few had been educated to a degree or master's degree or Ph D. So, we have to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make it understandable</a:t>
            </a:r>
            <a:r>
              <a:rPr lang="en-US" sz="2400" b="1" dirty="0">
                <a:latin typeface="Tahoma" panose="020B0604030504040204" pitchFamily="34" charset="0"/>
                <a:ea typeface="Tahoma" panose="020B0604030504040204" pitchFamily="34" charset="0"/>
                <a:cs typeface="Tahoma" panose="020B0604030504040204" pitchFamily="34" charset="0"/>
              </a:rPr>
              <a:t> and I think that it's a good thing to learn [as an instructor] because all of our research should be understandable, and teaching should be understandable. I think sometimes we can hide behind clever words rather than teaching these things [that] can be easily understood.”</a:t>
            </a:r>
            <a:endParaRPr lang="en-GB" sz="2400" b="1"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3" name="슬라이드 번호 개체 틀 2">
            <a:extLst>
              <a:ext uri="{FF2B5EF4-FFF2-40B4-BE49-F238E27FC236}">
                <a16:creationId xmlns:a16="http://schemas.microsoft.com/office/drawing/2014/main" id="{4BC2BDA6-0E94-4DF9-8895-0A3218E2826A}"/>
              </a:ext>
            </a:extLst>
          </p:cNvPr>
          <p:cNvSpPr>
            <a:spLocks noGrp="1"/>
          </p:cNvSpPr>
          <p:nvPr>
            <p:ph type="sldNum" sz="quarter" idx="4"/>
          </p:nvPr>
        </p:nvSpPr>
        <p:spPr/>
        <p:txBody>
          <a:bodyPr/>
          <a:lstStyle/>
          <a:p>
            <a:fld id="{136F273C-9302-4EE3-8F13-E17C1857F5E7}" type="slidenum">
              <a:rPr lang="en-US" smtClean="0"/>
              <a:pPr/>
              <a:t>92</a:t>
            </a:fld>
            <a:endParaRPr lang="en-US" dirty="0"/>
          </a:p>
        </p:txBody>
      </p:sp>
      <p:sp>
        <p:nvSpPr>
          <p:cNvPr id="4" name="제목 3">
            <a:extLst>
              <a:ext uri="{FF2B5EF4-FFF2-40B4-BE49-F238E27FC236}">
                <a16:creationId xmlns:a16="http://schemas.microsoft.com/office/drawing/2014/main" id="{5718B098-117F-420A-A2BE-60F7DB4F5001}"/>
              </a:ext>
            </a:extLst>
          </p:cNvPr>
          <p:cNvSpPr>
            <a:spLocks noGrp="1"/>
          </p:cNvSpPr>
          <p:nvPr>
            <p:ph type="ctrTitle"/>
          </p:nvPr>
        </p:nvSpPr>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2203926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C78CA3D7-73C7-423B-8EED-AC9393E7CB26}"/>
              </a:ext>
            </a:extLst>
          </p:cNvPr>
          <p:cNvSpPr>
            <a:spLocks noGrp="1"/>
          </p:cNvSpPr>
          <p:nvPr>
            <p:ph idx="1"/>
          </p:nvPr>
        </p:nvSpPr>
        <p:spPr/>
        <p:txBody>
          <a:bodyPr>
            <a:normAutofit/>
          </a:bodyPr>
          <a:lstStyle/>
          <a:p>
            <a:pPr>
              <a:lnSpc>
                <a:spcPct val="110000"/>
              </a:lnSpc>
              <a:spcAft>
                <a:spcPts val="0"/>
              </a:spcAft>
            </a:pPr>
            <a:endParaRPr lang="en-GB" sz="2200" b="1"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“I was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identified as an innovator in technology</a:t>
            </a:r>
            <a:r>
              <a:rPr lang="en-US" sz="2200" b="1" dirty="0">
                <a:latin typeface="Tahoma" panose="020B0604030504040204" pitchFamily="34" charset="0"/>
                <a:ea typeface="Tahoma" panose="020B0604030504040204" pitchFamily="34" charset="0"/>
                <a:cs typeface="Tahoma" panose="020B0604030504040204" pitchFamily="34" charset="0"/>
              </a:rPr>
              <a:t>, so I do use various technologies in my teaching. I've been one of first persons to do [a MOOC] at the university, and I think that is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an advantage</a:t>
            </a:r>
            <a:r>
              <a:rPr lang="en-US" sz="2200" b="1" dirty="0">
                <a:latin typeface="Tahoma" panose="020B0604030504040204" pitchFamily="34" charset="0"/>
                <a:ea typeface="Tahoma" panose="020B0604030504040204" pitchFamily="34" charset="0"/>
                <a:cs typeface="Tahoma" panose="020B0604030504040204" pitchFamily="34" charset="0"/>
              </a:rPr>
              <a:t>. That [is a] characterization of me. So when I did go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for promotion </a:t>
            </a:r>
            <a:r>
              <a:rPr lang="en-US" sz="2200" b="1" dirty="0">
                <a:latin typeface="Tahoma" panose="020B0604030504040204" pitchFamily="34" charset="0"/>
                <a:ea typeface="Tahoma" panose="020B0604030504040204" pitchFamily="34" charset="0"/>
                <a:cs typeface="Tahoma" panose="020B0604030504040204" pitchFamily="34" charset="0"/>
              </a:rPr>
              <a:t>and I used MOOC parts of the show, I was, you know, using different ways of using teaching and technology. So I think it helped to enhance how I served on teaching and learning and research committee[s] about [the] digital forum—so because of some of the work I've done already.”</a:t>
            </a:r>
            <a:endParaRPr lang="en-GB" sz="2200" b="1"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3" name="슬라이드 번호 개체 틀 2">
            <a:extLst>
              <a:ext uri="{FF2B5EF4-FFF2-40B4-BE49-F238E27FC236}">
                <a16:creationId xmlns:a16="http://schemas.microsoft.com/office/drawing/2014/main" id="{AD0C74E0-7156-4266-9A8F-44616DE44545}"/>
              </a:ext>
            </a:extLst>
          </p:cNvPr>
          <p:cNvSpPr>
            <a:spLocks noGrp="1"/>
          </p:cNvSpPr>
          <p:nvPr>
            <p:ph type="sldNum" sz="quarter" idx="4"/>
          </p:nvPr>
        </p:nvSpPr>
        <p:spPr/>
        <p:txBody>
          <a:bodyPr/>
          <a:lstStyle/>
          <a:p>
            <a:fld id="{136F273C-9302-4EE3-8F13-E17C1857F5E7}" type="slidenum">
              <a:rPr lang="en-US" smtClean="0"/>
              <a:pPr/>
              <a:t>93</a:t>
            </a:fld>
            <a:endParaRPr lang="en-US" dirty="0"/>
          </a:p>
        </p:txBody>
      </p:sp>
      <p:sp>
        <p:nvSpPr>
          <p:cNvPr id="4" name="제목 3">
            <a:extLst>
              <a:ext uri="{FF2B5EF4-FFF2-40B4-BE49-F238E27FC236}">
                <a16:creationId xmlns:a16="http://schemas.microsoft.com/office/drawing/2014/main" id="{995793AE-BE57-4504-8248-408553DB2CF5}"/>
              </a:ext>
            </a:extLst>
          </p:cNvPr>
          <p:cNvSpPr>
            <a:spLocks noGrp="1"/>
          </p:cNvSpPr>
          <p:nvPr>
            <p:ph type="ctrTitle"/>
          </p:nvPr>
        </p:nvSpPr>
        <p:spPr/>
        <p:txBody>
          <a:bodyPr/>
          <a:lstStyle/>
          <a:p>
            <a:r>
              <a:rPr lang="en-US" sz="2400" dirty="0"/>
              <a:t>Quote from an interviewee:</a:t>
            </a:r>
            <a:endParaRPr lang="en-GB" sz="2400" dirty="0"/>
          </a:p>
        </p:txBody>
      </p:sp>
    </p:spTree>
    <p:extLst>
      <p:ext uri="{BB962C8B-B14F-4D97-AF65-F5344CB8AC3E}">
        <p14:creationId xmlns:p14="http://schemas.microsoft.com/office/powerpoint/2010/main" val="1065949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94</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a:xfrm>
            <a:off x="165464" y="435426"/>
            <a:ext cx="6071213" cy="731000"/>
          </a:xfrm>
        </p:spPr>
        <p:txBody>
          <a:bodyPr/>
          <a:lstStyle/>
          <a:p>
            <a:r>
              <a:rPr lang="en-US" sz="2400" dirty="0"/>
              <a:t>4. How did participants learn about creating MOOCs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Chart 10">
            <a:extLst>
              <a:ext uri="{FF2B5EF4-FFF2-40B4-BE49-F238E27FC236}">
                <a16:creationId xmlns:a16="http://schemas.microsoft.com/office/drawing/2014/main" id="{5ECC54FC-9B7E-4D0A-BE2F-D70B917400AA}"/>
              </a:ext>
            </a:extLst>
          </p:cNvPr>
          <p:cNvGraphicFramePr/>
          <p:nvPr>
            <p:extLst>
              <p:ext uri="{D42A27DB-BD31-4B8C-83A1-F6EECF244321}">
                <p14:modId xmlns:p14="http://schemas.microsoft.com/office/powerpoint/2010/main" val="2804335581"/>
              </p:ext>
            </p:extLst>
          </p:nvPr>
        </p:nvGraphicFramePr>
        <p:xfrm>
          <a:off x="288235" y="1645301"/>
          <a:ext cx="8717721" cy="455786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420FBB3C-1881-48D6-AD22-BF12FB84D933}"/>
              </a:ext>
            </a:extLst>
          </p:cNvPr>
          <p:cNvSpPr/>
          <p:nvPr/>
        </p:nvSpPr>
        <p:spPr>
          <a:xfrm>
            <a:off x="437322" y="1777734"/>
            <a:ext cx="8263613" cy="126364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996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95</a:t>
            </a:fld>
            <a:endParaRPr lang="en-US" dirty="0"/>
          </a:p>
        </p:txBody>
      </p:sp>
      <p:sp>
        <p:nvSpPr>
          <p:cNvPr id="13" name="제목 12">
            <a:extLst>
              <a:ext uri="{FF2B5EF4-FFF2-40B4-BE49-F238E27FC236}">
                <a16:creationId xmlns:a16="http://schemas.microsoft.com/office/drawing/2014/main" id="{9EF54FF4-2847-4116-9B97-14F21C780494}"/>
              </a:ext>
            </a:extLst>
          </p:cNvPr>
          <p:cNvSpPr>
            <a:spLocks noGrp="1"/>
          </p:cNvSpPr>
          <p:nvPr>
            <p:ph type="ctrTitle"/>
          </p:nvPr>
        </p:nvSpPr>
        <p:spPr/>
        <p:txBody>
          <a:bodyPr/>
          <a:lstStyle/>
          <a:p>
            <a:r>
              <a:rPr lang="en-US" sz="2400" dirty="0"/>
              <a:t>5. The ways of helping or training other MOOC Instructors</a:t>
            </a:r>
            <a:endParaRPr lang="en-GB" sz="2400" dirty="0"/>
          </a:p>
        </p:txBody>
      </p:sp>
      <p:sp>
        <p:nvSpPr>
          <p:cNvPr id="6" name="TextBox 5">
            <a:extLst>
              <a:ext uri="{FF2B5EF4-FFF2-40B4-BE49-F238E27FC236}">
                <a16:creationId xmlns:a16="http://schemas.microsoft.com/office/drawing/2014/main" id="{2DE78F2C-0019-425F-A9CC-6F693E132463}"/>
              </a:ext>
            </a:extLst>
          </p:cNvPr>
          <p:cNvSpPr txBox="1"/>
          <p:nvPr/>
        </p:nvSpPr>
        <p:spPr>
          <a:xfrm>
            <a:off x="1143000" y="5833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Chart 11">
            <a:extLst>
              <a:ext uri="{FF2B5EF4-FFF2-40B4-BE49-F238E27FC236}">
                <a16:creationId xmlns:a16="http://schemas.microsoft.com/office/drawing/2014/main" id="{67FD180B-8A60-4C7B-B445-B1DAE4499192}"/>
              </a:ext>
            </a:extLst>
          </p:cNvPr>
          <p:cNvGraphicFramePr/>
          <p:nvPr>
            <p:extLst>
              <p:ext uri="{D42A27DB-BD31-4B8C-83A1-F6EECF244321}">
                <p14:modId xmlns:p14="http://schemas.microsoft.com/office/powerpoint/2010/main" val="4003121786"/>
              </p:ext>
            </p:extLst>
          </p:nvPr>
        </p:nvGraphicFramePr>
        <p:xfrm>
          <a:off x="526774" y="1640107"/>
          <a:ext cx="7452417" cy="411464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B5CF8A4F-440F-4066-BC08-96D3721819BD}"/>
              </a:ext>
            </a:extLst>
          </p:cNvPr>
          <p:cNvSpPr/>
          <p:nvPr/>
        </p:nvSpPr>
        <p:spPr>
          <a:xfrm>
            <a:off x="834887" y="1855107"/>
            <a:ext cx="6539948" cy="115645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051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CB92B635-2D44-4B5A-AE46-245863091A5C}"/>
              </a:ext>
            </a:extLst>
          </p:cNvPr>
          <p:cNvSpPr>
            <a:spLocks noGrp="1"/>
          </p:cNvSpPr>
          <p:nvPr>
            <p:ph idx="1"/>
          </p:nvPr>
        </p:nvSpPr>
        <p:spPr>
          <a:xfrm>
            <a:off x="506896" y="1540565"/>
            <a:ext cx="7941365" cy="4555435"/>
          </a:xfrm>
        </p:spPr>
        <p:txBody>
          <a:bodyPr>
            <a:normAutofit/>
          </a:bodyPr>
          <a:lstStyle/>
          <a:p>
            <a:pPr>
              <a:spcAft>
                <a:spcPts val="0"/>
              </a:spcAft>
            </a:pPr>
            <a:endParaRPr lang="en-US" sz="28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“I think we could've done a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better job with the filming</a:t>
            </a:r>
            <a:r>
              <a:rPr lang="en-US" sz="2800" b="1" dirty="0">
                <a:latin typeface="Tahoma" panose="020B0604030504040204" pitchFamily="34" charset="0"/>
                <a:ea typeface="Tahoma" panose="020B0604030504040204" pitchFamily="34" charset="0"/>
                <a:cs typeface="Tahoma" panose="020B0604030504040204" pitchFamily="34" charset="0"/>
              </a:rPr>
              <a:t>. So just from a technical aspect, that's something that we could improve on. I would like to increase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documentary feel </a:t>
            </a:r>
            <a:r>
              <a:rPr lang="en-US" sz="2800" b="1" dirty="0">
                <a:latin typeface="Tahoma" panose="020B0604030504040204" pitchFamily="34" charset="0"/>
                <a:ea typeface="Tahoma" panose="020B0604030504040204" pitchFamily="34" charset="0"/>
                <a:cs typeface="Tahoma" panose="020B0604030504040204" pitchFamily="34" charset="0"/>
              </a:rPr>
              <a:t>of the MOOC. I don't like the MOOCs that are just a lecture being filmed, which I find those less interesting.”</a:t>
            </a:r>
            <a:endParaRPr lang="en-GB"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슬라이드 번호 개체 틀 2">
            <a:extLst>
              <a:ext uri="{FF2B5EF4-FFF2-40B4-BE49-F238E27FC236}">
                <a16:creationId xmlns:a16="http://schemas.microsoft.com/office/drawing/2014/main" id="{B36F8417-5BD4-489F-9B55-D853041521DD}"/>
              </a:ext>
            </a:extLst>
          </p:cNvPr>
          <p:cNvSpPr>
            <a:spLocks noGrp="1"/>
          </p:cNvSpPr>
          <p:nvPr>
            <p:ph type="sldNum" sz="quarter" idx="4"/>
          </p:nvPr>
        </p:nvSpPr>
        <p:spPr/>
        <p:txBody>
          <a:bodyPr/>
          <a:lstStyle/>
          <a:p>
            <a:fld id="{136F273C-9302-4EE3-8F13-E17C1857F5E7}" type="slidenum">
              <a:rPr lang="en-US" smtClean="0"/>
              <a:pPr/>
              <a:t>96</a:t>
            </a:fld>
            <a:endParaRPr lang="en-US" dirty="0"/>
          </a:p>
        </p:txBody>
      </p:sp>
      <p:sp>
        <p:nvSpPr>
          <p:cNvPr id="4" name="제목 3">
            <a:extLst>
              <a:ext uri="{FF2B5EF4-FFF2-40B4-BE49-F238E27FC236}">
                <a16:creationId xmlns:a16="http://schemas.microsoft.com/office/drawing/2014/main" id="{A1752541-0CE6-494F-8237-FCA5D75A26F4}"/>
              </a:ext>
            </a:extLst>
          </p:cNvPr>
          <p:cNvSpPr>
            <a:spLocks noGrp="1"/>
          </p:cNvSpPr>
          <p:nvPr>
            <p:ph type="ctrTitle"/>
          </p:nvPr>
        </p:nvSpPr>
        <p:spPr/>
        <p:txBody>
          <a:bodyPr/>
          <a:lstStyle/>
          <a:p>
            <a:r>
              <a:rPr lang="en-GB" sz="3200" dirty="0"/>
              <a:t>Areas for improvement</a:t>
            </a:r>
          </a:p>
        </p:txBody>
      </p:sp>
    </p:spTree>
    <p:extLst>
      <p:ext uri="{BB962C8B-B14F-4D97-AF65-F5344CB8AC3E}">
        <p14:creationId xmlns:p14="http://schemas.microsoft.com/office/powerpoint/2010/main" val="597206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CB92B635-2D44-4B5A-AE46-245863091A5C}"/>
              </a:ext>
            </a:extLst>
          </p:cNvPr>
          <p:cNvSpPr>
            <a:spLocks noGrp="1"/>
          </p:cNvSpPr>
          <p:nvPr>
            <p:ph idx="1"/>
          </p:nvPr>
        </p:nvSpPr>
        <p:spPr>
          <a:xfrm>
            <a:off x="636106" y="1649895"/>
            <a:ext cx="7623312" cy="4257261"/>
          </a:xfrm>
        </p:spPr>
        <p:txBody>
          <a:bodyPr>
            <a:normAutofit/>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“I think some of the things about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interesting</a:t>
            </a:r>
            <a:r>
              <a:rPr lang="en-US" sz="2400" b="1" dirty="0">
                <a:latin typeface="Tahoma" panose="020B0604030504040204" pitchFamily="34" charset="0"/>
                <a:ea typeface="Tahoma" panose="020B0604030504040204" pitchFamily="34" charset="0"/>
                <a:cs typeface="Tahoma" panose="020B0604030504040204" pitchFamily="34" charset="0"/>
              </a:rPr>
              <a:t> activities [is] students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participate</a:t>
            </a:r>
            <a:r>
              <a:rPr lang="en-US" sz="2400" b="1" dirty="0">
                <a:latin typeface="Tahoma" panose="020B0604030504040204" pitchFamily="34" charset="0"/>
                <a:ea typeface="Tahoma" panose="020B0604030504040204" pitchFamily="34" charset="0"/>
                <a:cs typeface="Tahoma" panose="020B0604030504040204" pitchFamily="34" charset="0"/>
              </a:rPr>
              <a:t>. Otherwise, they feel really bored just watching videos and presentation[s]. They need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interaction</a:t>
            </a:r>
            <a:r>
              <a:rPr lang="en-US" sz="2400" b="1" dirty="0">
                <a:latin typeface="Tahoma" panose="020B0604030504040204" pitchFamily="34" charset="0"/>
                <a:ea typeface="Tahoma" panose="020B0604030504040204" pitchFamily="34" charset="0"/>
                <a:cs typeface="Tahoma" panose="020B0604030504040204" pitchFamily="34" charset="0"/>
              </a:rPr>
              <a:t>; they need to be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involved</a:t>
            </a:r>
            <a:r>
              <a:rPr lang="en-US" sz="2400" b="1" dirty="0">
                <a:latin typeface="Tahoma" panose="020B0604030504040204" pitchFamily="34" charset="0"/>
                <a:ea typeface="Tahoma" panose="020B0604030504040204" pitchFamily="34" charset="0"/>
                <a:cs typeface="Tahoma" panose="020B0604030504040204" pitchFamily="34" charset="0"/>
              </a:rPr>
              <a:t> and I think it's quite hard to keep people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engaged</a:t>
            </a:r>
            <a:r>
              <a:rPr lang="en-US" sz="2400" b="1" dirty="0">
                <a:latin typeface="Tahoma" panose="020B0604030504040204" pitchFamily="34" charset="0"/>
                <a:ea typeface="Tahoma" panose="020B0604030504040204" pitchFamily="34" charset="0"/>
                <a:cs typeface="Tahoma" panose="020B0604030504040204" pitchFamily="34" charset="0"/>
              </a:rPr>
              <a:t>, especially when they're working. We did some training on filming, so…a professional came in and told us how to be so on camera performance things like that which is quite helpful.”</a:t>
            </a:r>
          </a:p>
          <a:p>
            <a:endParaRPr lang="en-GB" dirty="0"/>
          </a:p>
        </p:txBody>
      </p:sp>
      <p:sp>
        <p:nvSpPr>
          <p:cNvPr id="3" name="슬라이드 번호 개체 틀 2">
            <a:extLst>
              <a:ext uri="{FF2B5EF4-FFF2-40B4-BE49-F238E27FC236}">
                <a16:creationId xmlns:a16="http://schemas.microsoft.com/office/drawing/2014/main" id="{B36F8417-5BD4-489F-9B55-D853041521DD}"/>
              </a:ext>
            </a:extLst>
          </p:cNvPr>
          <p:cNvSpPr>
            <a:spLocks noGrp="1"/>
          </p:cNvSpPr>
          <p:nvPr>
            <p:ph type="sldNum" sz="quarter" idx="4"/>
          </p:nvPr>
        </p:nvSpPr>
        <p:spPr/>
        <p:txBody>
          <a:bodyPr/>
          <a:lstStyle/>
          <a:p>
            <a:fld id="{136F273C-9302-4EE3-8F13-E17C1857F5E7}" type="slidenum">
              <a:rPr lang="en-US" smtClean="0"/>
              <a:pPr/>
              <a:t>97</a:t>
            </a:fld>
            <a:endParaRPr lang="en-US" dirty="0"/>
          </a:p>
        </p:txBody>
      </p:sp>
      <p:sp>
        <p:nvSpPr>
          <p:cNvPr id="4" name="제목 3">
            <a:extLst>
              <a:ext uri="{FF2B5EF4-FFF2-40B4-BE49-F238E27FC236}">
                <a16:creationId xmlns:a16="http://schemas.microsoft.com/office/drawing/2014/main" id="{A1752541-0CE6-494F-8237-FCA5D75A26F4}"/>
              </a:ext>
            </a:extLst>
          </p:cNvPr>
          <p:cNvSpPr>
            <a:spLocks noGrp="1"/>
          </p:cNvSpPr>
          <p:nvPr>
            <p:ph type="ctrTitle"/>
          </p:nvPr>
        </p:nvSpPr>
        <p:spPr/>
        <p:txBody>
          <a:bodyPr/>
          <a:lstStyle/>
          <a:p>
            <a:r>
              <a:rPr lang="en-GB" sz="3200" dirty="0"/>
              <a:t>Areas for improvement</a:t>
            </a:r>
          </a:p>
        </p:txBody>
      </p:sp>
    </p:spTree>
    <p:extLst>
      <p:ext uri="{BB962C8B-B14F-4D97-AF65-F5344CB8AC3E}">
        <p14:creationId xmlns:p14="http://schemas.microsoft.com/office/powerpoint/2010/main" val="3310398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a:extLst>
              <a:ext uri="{FF2B5EF4-FFF2-40B4-BE49-F238E27FC236}">
                <a16:creationId xmlns:a16="http://schemas.microsoft.com/office/drawing/2014/main" id="{C808F9E7-D51D-46A6-89D0-1B6D3C04F6D1}"/>
              </a:ext>
            </a:extLst>
          </p:cNvPr>
          <p:cNvSpPr>
            <a:spLocks noGrp="1"/>
          </p:cNvSpPr>
          <p:nvPr>
            <p:ph idx="1"/>
          </p:nvPr>
        </p:nvSpPr>
        <p:spPr>
          <a:xfrm>
            <a:off x="564203" y="1603416"/>
            <a:ext cx="8015594" cy="5022583"/>
          </a:xfrm>
        </p:spPr>
        <p:txBody>
          <a:bodyPr>
            <a:normAutofit/>
          </a:bodyPr>
          <a:lstStyle/>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could probably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improve the assessment</a:t>
            </a:r>
            <a:r>
              <a:rPr lang="en-US" sz="2400" b="1" dirty="0">
                <a:latin typeface="Tahoma" panose="020B0604030504040204" pitchFamily="34" charset="0"/>
                <a:ea typeface="Tahoma" panose="020B0604030504040204" pitchFamily="34" charset="0"/>
                <a:cs typeface="Tahoma" panose="020B0604030504040204" pitchFamily="34" charset="0"/>
              </a:rPr>
              <a:t>. I don't know how much students get out of it. The purpose of assessment in regular classes is two-fold, rank students and incentivize them to pay attention. I don't know whether we need [it in a MOOC]…It doesn't serve much of a purpose of MOOC compared to regular classes and which means that we used other ways—help them write papers or something could help them more is just that brings in technical challenges in terms of grading.” </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sp>
        <p:nvSpPr>
          <p:cNvPr id="3" name="슬라이드 번호 개체 틀 2">
            <a:extLst>
              <a:ext uri="{FF2B5EF4-FFF2-40B4-BE49-F238E27FC236}">
                <a16:creationId xmlns:a16="http://schemas.microsoft.com/office/drawing/2014/main" id="{5E28733D-04E4-4C15-A06F-9B0887ED151D}"/>
              </a:ext>
            </a:extLst>
          </p:cNvPr>
          <p:cNvSpPr>
            <a:spLocks noGrp="1"/>
          </p:cNvSpPr>
          <p:nvPr>
            <p:ph type="sldNum" sz="quarter" idx="4"/>
          </p:nvPr>
        </p:nvSpPr>
        <p:spPr/>
        <p:txBody>
          <a:bodyPr/>
          <a:lstStyle/>
          <a:p>
            <a:fld id="{136F273C-9302-4EE3-8F13-E17C1857F5E7}" type="slidenum">
              <a:rPr lang="en-US" smtClean="0"/>
              <a:pPr/>
              <a:t>98</a:t>
            </a:fld>
            <a:endParaRPr lang="en-US" dirty="0"/>
          </a:p>
        </p:txBody>
      </p:sp>
      <p:sp>
        <p:nvSpPr>
          <p:cNvPr id="5" name="TextBox 4">
            <a:extLst>
              <a:ext uri="{FF2B5EF4-FFF2-40B4-BE49-F238E27FC236}">
                <a16:creationId xmlns:a16="http://schemas.microsoft.com/office/drawing/2014/main" id="{644FCB54-F77B-4B58-B979-CE92355F0C39}"/>
              </a:ext>
            </a:extLst>
          </p:cNvPr>
          <p:cNvSpPr txBox="1"/>
          <p:nvPr/>
        </p:nvSpPr>
        <p:spPr>
          <a:xfrm>
            <a:off x="397566" y="536713"/>
            <a:ext cx="4924746" cy="584775"/>
          </a:xfrm>
          <a:prstGeom prst="rect">
            <a:avLst/>
          </a:prstGeom>
          <a:noFill/>
        </p:spPr>
        <p:txBody>
          <a:bodyPr wrap="none" rtlCol="0">
            <a:spAutoFit/>
          </a:bodyPr>
          <a:lstStyle/>
          <a:p>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Areas for improvement</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4404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9" y="824948"/>
            <a:ext cx="9094799" cy="2305878"/>
          </a:xfrm>
        </p:spPr>
        <p:txBody>
          <a:bodyPr/>
          <a:lstStyle/>
          <a:p>
            <a:pPr algn="ctr"/>
            <a:r>
              <a:rPr lang="en-US" sz="6000" dirty="0"/>
              <a:t>Discussion</a:t>
            </a:r>
          </a:p>
        </p:txBody>
      </p:sp>
      <p:pic>
        <p:nvPicPr>
          <p:cNvPr id="4" name="Picture 3">
            <a:extLst>
              <a:ext uri="{FF2B5EF4-FFF2-40B4-BE49-F238E27FC236}">
                <a16:creationId xmlns:a16="http://schemas.microsoft.com/office/drawing/2014/main" id="{52A9C213-9EA2-4DD0-A4E8-0C2D305ED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082" y="2776918"/>
            <a:ext cx="6231835" cy="3256134"/>
          </a:xfrm>
          <a:prstGeom prst="rect">
            <a:avLst/>
          </a:prstGeom>
        </p:spPr>
      </p:pic>
    </p:spTree>
    <p:extLst>
      <p:ext uri="{BB962C8B-B14F-4D97-AF65-F5344CB8AC3E}">
        <p14:creationId xmlns:p14="http://schemas.microsoft.com/office/powerpoint/2010/main" val="2054805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23409</TotalTime>
  <Words>2340</Words>
  <Application>Microsoft Office PowerPoint</Application>
  <PresentationFormat>On-screen Show (4:3)</PresentationFormat>
  <Paragraphs>321</Paragraphs>
  <Slides>116</Slides>
  <Notes>17</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116</vt:i4>
      </vt:variant>
    </vt:vector>
  </HeadingPairs>
  <TitlesOfParts>
    <vt:vector size="132" baseType="lpstr">
      <vt:lpstr>Arial</vt:lpstr>
      <vt:lpstr>BentonSansCond Light</vt:lpstr>
      <vt:lpstr>Berlin Sans FB Demi</vt:lpstr>
      <vt:lpstr>Calibri</vt:lpstr>
      <vt:lpstr>Calibri Light</vt:lpstr>
      <vt:lpstr>Georgia Pro Cond</vt:lpstr>
      <vt:lpstr>Lucida Bright</vt:lpstr>
      <vt:lpstr>Tahoma</vt:lpstr>
      <vt:lpstr>Wingdings</vt:lpstr>
      <vt:lpstr>IU theme</vt:lpstr>
      <vt:lpstr>13_Office Theme</vt:lpstr>
      <vt:lpstr>70_Office Theme</vt:lpstr>
      <vt:lpstr>12_Office Theme</vt:lpstr>
      <vt:lpstr>22_Office Theme</vt:lpstr>
      <vt:lpstr>7_Office Theme</vt:lpstr>
      <vt:lpstr>8_Office Theme</vt:lpstr>
      <vt:lpstr>The Emergence and Status of MOOCs and MOOC Instructor Motivation and PD </vt:lpstr>
      <vt:lpstr>PowerPoint Presentation</vt:lpstr>
      <vt:lpstr>PowerPoint Presentation</vt:lpstr>
      <vt:lpstr>March 13, 2019 The Career Curriculum Continuum Andrew Hermalyn, Inside Higher Ed https://www.insidehighered.com/digital-learning/views/2019/03/13/how-universities-can-stay-center-learners-lives-opinion </vt:lpstr>
      <vt:lpstr>March 13, 2019 The Career Curriculum Continuum Andrew Hermalyn, Inside Higher Ed https://www.insidehighered.com/digital-learning/views/2019/03/13/how-universities-can-stay-center-learners-lives-opinion </vt:lpstr>
      <vt:lpstr>September 10, 2019 The Future of Learning,  Transforming Access Simon Nelson, CEO, FutureLearn, PCF9 Conference, Edinburgh, Scotland</vt:lpstr>
      <vt:lpstr>September 10, 2019 The Future of Learning,  Transforming Access Simon Nelson, CEO, FutureLearn, PCF9 Conference, Edinburgh, Scotland</vt:lpstr>
      <vt:lpstr>September 10, 2019 The Future of Learning,  Transforming Access Simon Nelson, CEO, FutureLearn, PCF9 Conference, Edinburgh, Scotland And the threat of AI and automation is very real. A 2017 report by McKinsey found that half of all current work activities could be automated, using technology that already exists. and that by 2030 anywhere from 75 million to 375 million workers worldwide will be displaced from their old jobs and require retraining. </vt:lpstr>
      <vt:lpstr>September 10, 2019 The Future of Learning,  Transforming Access Simon Nelson, CEO, FutureLearn, PCF9 Conference, Edinburgh, Scotland</vt:lpstr>
      <vt:lpstr>September 10, 2019 The Future of Learning,  Transforming Access Simon Nelson, CEO, FutureLearn, PCF9 Conference, Edinburgh, Scotland</vt:lpstr>
      <vt:lpstr>September 10, 2019 The Future of Learning,  Transforming Access Simon Nelson, CEO, FutureLearn, PCF9 Conference, Edinburgh, Scotland</vt:lpstr>
      <vt:lpstr>September 9, 2019 Asha Kanwar, President and CEO, Commonwealth of Learning (COL), PCF9 Conference, Edinburgh, Scotland</vt:lpstr>
      <vt:lpstr>September 10, 2019 The Future of Learning,  Transforming Access Simon Nelson, CEO, FutureLearn, PCF9 Conference, Edinburgh, Scotland</vt:lpstr>
      <vt:lpstr>September 10, 2019 The Future of Learning,  Transforming Access Simon Nelson, CEO, FutureLearn, PCF9 Conference, Edinburgh, Scotland</vt:lpstr>
      <vt:lpstr>September 10, 2019 The Future of Learning,  Transforming Access Simon Nelson, CEO, FutureLearn, PCF9 Conference, Edinburgh, Scotland</vt:lpstr>
      <vt:lpstr>September 9, 2019 Asha Kanwar, President and CEO, Commonwealth of Learning (COL), PCF9 Conference, Edinburgh, Scotland</vt:lpstr>
      <vt:lpstr>September 9, 2019 Asha Kanwar, President and CEO, Commonwealth of Learning (COL), PCF9 Conference, Edinburgh, Scotland</vt:lpstr>
      <vt:lpstr>September 9, 2019 Asha Kanwar, President and CEO, Commonwealth of Learning (COL), PCF9 Conference, Edinburgh, Scotland</vt:lpstr>
      <vt:lpstr>September 9, 2019 Asha Kanwar, President and CEO, Commonwealth of Learning (COL), PCF9 Conference, Edinburgh, Scotland</vt:lpstr>
      <vt:lpstr>February 27, 2019 Why 'The Future Is Asian' Should Inform Your University's Strategy Joshua Kim, Inside Higher Ed https://www.insidehighered.com/blogs/technology-and-learning/why-future-asian-should-inform-your-universitys-strategy  Today, there are about 70 million East Asian and Pacific students enrolled in postsecondary education.  By 2040, that number is projected to rise to 257 million.</vt:lpstr>
      <vt:lpstr>February 27, 2019 Thinking About 'Massification of Higher Education Revisited’ Joshua Kim, Inside Higher Ed https://www.insidehighered.com/blogs/technology-and-learning/thinking-about-massification-higher-education-revisited%E2%80%99 </vt:lpstr>
      <vt:lpstr>February 27, 2019 Thinking About 'Massification of Higher Education Revisited’ Joshua Kim, Inside Higher Ed https://www.insidehighered.com/blogs/technology-and-learning/thinking-about-massification-higher-education-revisited%E2%80%99 </vt:lpstr>
      <vt:lpstr>June 2018 Massification of Higher Education Revisited Angel J. Calderon, Analytics &amp; Insights, Melbourne, Australia https://www.academia.edu/36975860/Massification_of_higher_education_revisited </vt:lpstr>
      <vt:lpstr>June 2018 Massification of Higher Education Revisited Angel J. Calderon, Analytics &amp; Insights, Melbourne, Australia https://www.academia.edu/36975860/Massification_of_higher_education_revisited </vt:lpstr>
      <vt:lpstr>30+ Ways Learning is Changing:  The Three Mega Trends:  Engagement, Access, and Customization</vt:lpstr>
      <vt:lpstr>March 6, 2019 The Maturing MOOC Ray Schroeder, Inside Higher Ed https://www.insidehighered.com/digital-learning/blogs/online-trending-now/maturing-mooc </vt:lpstr>
      <vt:lpstr>June 3, 2019 MOOC-Based Alternative Credentials: What’s the Value for the Learner? Fionna Hollands and Aasiya Kazi, EDUCAUSE Review https://er.educause.edu/articles/2019/6/mooc-based-alternative-credentials-whats-the-value-for-the-learner </vt:lpstr>
      <vt:lpstr>June 3, 2019 MOOC-Based Alternative Credentials: What’s the Value for the Learner? Fionna Hollands and Aasiya Kazi, EDUCAUSE Review https://er.educause.edu/articles/2019/6/mooc-based-alternative-credentials-whats-the-value-for-the-learner </vt:lpstr>
      <vt:lpstr>June 3, 2019 MOOC-Based Alternative Credentials: What’s the Value for the Learner? Fionna Hollands and Aasiya Kazi, EDUCAUSE Review https://er.educause.edu/articles/2019/6/mooc-based-alternative-credentials-whats-the-value-for-the-learner </vt:lpstr>
      <vt:lpstr>June 3, 2019 MOOC-Based Alternative Credentials: What’s the Value for the Learner? Fionna Hollands and Aasiya Kazi, EDUCAUSE Review https://er.educause.edu/articles/2019/6/mooc-based-alternative-credentials-whats-the-value-for-the-learner </vt:lpstr>
      <vt:lpstr>June 3, 2019 MOOC-Based Alternative Credentials: What’s the Value for the Learner? Fionna Hollands and Aasiya Kazi, EDUCAUSE Review https://er.educause.edu/articles/2019/6/mooc-based-alternative-credentials-whats-the-value-for-the-learner </vt:lpstr>
      <vt:lpstr>June 3, 2019 MOOC-Based Alternative Credentials: What’s the Value for the Learner? Fionna Hollands and Aasiya Kazi, EDUCAUSE Review https://er.educause.edu/articles/2019/6/mooc-based-alternative-credentials-whats-the-value-for-the-learner </vt:lpstr>
      <vt:lpstr>September 2018 Innovation in Online Learning Benefits and Costs of Alternative Credentials Fionna Hollands and Aasiya Kazi, EDUCAUSE Review 90:03: https://tc.yuja.com/V/Video?v=210875&amp;node=1007877&amp;a=500504439&amp;autoplay=1 </vt:lpstr>
      <vt:lpstr>Polls</vt:lpstr>
      <vt:lpstr>Some Weird Things Going On…</vt:lpstr>
      <vt:lpstr>Weirdness #1…We’re Teaching the World October, 2018 Sarah Fister Gale, CLO https://magazine.clomedia.com/issue/october-2018/teaching-the-world/  https://magazine.clomedia.com/issue/october-2018/ </vt:lpstr>
      <vt:lpstr>Weirdness #2: Your Friends are doing MOOCs June 15, 2017 Massive List of MOOC Providers Around The World, Class Central JMOOC, K-MOOC, and T-MOOC? https://www.class-central.com/report/mooc-providers-list/ </vt:lpstr>
      <vt:lpstr>PowerPoint Presentation</vt:lpstr>
      <vt:lpstr>PowerPoint Presentation</vt:lpstr>
      <vt:lpstr>May 23, 2019 edX Programs https://www.edx.org/benefits-of-bundling?utm_source=sailthru&amp;utm_medium=email&amp;utm_campaign=newsletter_featured_programs_20190523 </vt:lpstr>
      <vt:lpstr>PowerPoint Presentation</vt:lpstr>
      <vt:lpstr>PowerPoint Presentation</vt:lpstr>
      <vt:lpstr>PowerPoint Presentation</vt:lpstr>
      <vt:lpstr>March 20, 2019 How MOOCs Make Money (interview with Dhawal Shah) Dian Schaffhauser, Campus Technology https://campustechnology.com/articles/2019/03/20/how-moocs-make-money </vt:lpstr>
      <vt:lpstr>PowerPoint Presentation</vt:lpstr>
      <vt:lpstr>PowerPoint Presentation</vt:lpstr>
      <vt:lpstr>PowerPoint Presentation</vt:lpstr>
      <vt:lpstr>PowerPoint Presentation</vt:lpstr>
      <vt:lpstr>December 7, 2018 Reinventing the College Degree: A Future with Modular Credentials IBL News https://iblnews.org/2018/12/07/reinventing-the-college-degree-a-future-with-modular-credentials/ </vt:lpstr>
      <vt:lpstr>January 20, 2016 Coursera Specializations https://www.coursera.org/browse?utm_medium=email&amp;utm_source=marketing&amp;utm_campaign=aUAR4L-fEeW6i-NodUB9Qw&amp;languages=en </vt:lpstr>
      <vt:lpstr>October 30, 2017 MOOCs ramp up new fields Report: 59% of employed data scientists learned skills on their own or via a MOOC Alison DeNisco Rayome https://www.techrepublic.com/article/report-59-of-employed-data-scientists-learned-skills-on-their-own-or-via-a-mooc/ </vt:lpstr>
      <vt:lpstr>June 19, 2018 How Blockbuster MOOCs Could Shape the Future of Teaching Jeffrey R. Young, EdSurge https://www.edsurge.com/news/2018-06-19-how-blockbuster-moocs-could-shape-the-future-of-teaching </vt:lpstr>
      <vt:lpstr>October 12, 2018 Microcredentials and Nanodegrees Learning is More on Modular edX Expands MicroMasters Programs With Data Science (“nanodegrees”) Digital Leadership and More, Sri Ravipati, Campus Technology https://campustechnology.com/articles/2017/03/01/edx-expands-micromasters-programs-with-data-science-digital-leadership-and-more.aspx Lindsey McKenzie, Inside Higher Ed https://www.insidehighered.com/news/2018/10/12/edx-launches-nine-low-cost-online-degrees </vt:lpstr>
      <vt:lpstr>January 9, 2018 MicroMaster’s Degrees Learning is More on Modular MIT launches MITx MicroMasters in Principles of Manufacturing, MIT Open Learning http://news.mit.edu/2018/mit-launches-new-mitx-micromasters-program-principles-manufacturing-0109 </vt:lpstr>
      <vt:lpstr>March 4, 2019 35+ Legit Master’s Degrees You Can Now Earn Completely Online Laurie Pickard, Class Central https://www.class-central.com/report/mooc-based-masters-degree/ </vt:lpstr>
      <vt:lpstr>February 27, 2019 MOOCs and the Master's Degree Dian Schaffhauser, Campus Technology https://campustechnology.com/articles/2019/02/27/moocs-and-the-masters-degree.aspx </vt:lpstr>
      <vt:lpstr>March 2019 MOOC Course Report: March 2019 Class Central https://www.classcentral.com/mooc-course-report/march-2019 </vt:lpstr>
      <vt:lpstr>March 2019 MOOC Course Report: April 2019 Class Central https://www.classcentral.com/mooc-course-report/april-2019 </vt:lpstr>
      <vt:lpstr>MOOC Trends and Recent Data</vt:lpstr>
      <vt:lpstr>PowerPoint Presentation</vt:lpstr>
      <vt:lpstr>PowerPoint Presentation</vt:lpstr>
      <vt:lpstr>PowerPoint Presentation</vt:lpstr>
      <vt:lpstr>PowerPoint Presentation</vt:lpstr>
      <vt:lpstr>PowerPoint Presentation</vt:lpstr>
      <vt:lpstr>June 19, 2018 How Blockbuster MOOCs Could Shape the Future of Teaching Jeffrey R. Young, EdSurge https://www.edsurge.com/news/2018-06-19-how-blockbuster-moocs-could-shape-the-future-of-teaching </vt:lpstr>
      <vt:lpstr>June 25, 2019 Moociverse: Learning in your own space and time Shawn Achor, Harvard Business Review Posted by Jodi Wynblatt  https://moociverse.com/ </vt:lpstr>
      <vt:lpstr>June 17, 2019 33 Online Education Questions Inspired by Mary Meeker’s 2019 Internet Trends Report Joshua Kim, Inside Higher Ed https://www.insidehighered.com/blogs/technology-and-learning/33-online-education-questions-inspired-mary-meeker%E2%80%99s-2019-internet  Mary Meeker slides (June 11, 2019): https://www.bondcap.com/report/itr19/ </vt:lpstr>
      <vt:lpstr>June 17, 2019 33 Online Education Questions Inspired by Mary Meeker’s 2019 Internet Trends Report Joshua Kim, Inside Higher Ed https://www.insidehighered.com/blogs/technology-and-learning/33-online-education-questions-inspired-mary-meeker%E2%80%99s-2019-internet  Mary Meeker slides (June 11, 2019): https://www.bondcap.com/report/itr19/ </vt:lpstr>
      <vt:lpstr>June 17, 2019 33 Online Education Questions Inspired by Mary Meeker’s 2019 Internet Trends Report Joshua Kim, Inside Higher Ed https://www.insidehighered.com/blogs/technology-and-learning/33-online-education-questions-inspired-mary-meeker%E2%80%99s-2019-internet  Mary Meeker slides (June 11, 2019): https://www.bondcap.com/report/itr19/ </vt:lpstr>
      <vt:lpstr>MOOC Research</vt:lpstr>
      <vt:lpstr>PowerPoint Presentation</vt:lpstr>
      <vt:lpstr>Quotes: Veletsianos et al. (2015-2016)</vt:lpstr>
      <vt:lpstr>PowerPoint Presentation</vt:lpstr>
      <vt:lpstr>Research Methods  (Meina, Sari, &amp; Lee, 2018)</vt:lpstr>
      <vt:lpstr>PowerPoint Presentation</vt:lpstr>
      <vt:lpstr>Problem Statement</vt:lpstr>
      <vt:lpstr>June 19, 2018 How Blockbuster MOOCs Could Shape the Future of Teaching Jeffrey R. Young, EdSurge https://www.edsurge.com/news/2018-06-19-how-blockbuster-moocs-could-shape-the-future-of-teaching </vt:lpstr>
      <vt:lpstr>Research questions</vt:lpstr>
      <vt:lpstr>Methodology</vt:lpstr>
      <vt:lpstr>Methodology</vt:lpstr>
      <vt:lpstr>Methodology</vt:lpstr>
      <vt:lpstr>PowerPoint Presentation</vt:lpstr>
      <vt:lpstr>Research Findings</vt:lpstr>
      <vt:lpstr>1. Support for teaching MOOCs</vt:lpstr>
      <vt:lpstr>2. Motivation for teaching MOOCs</vt:lpstr>
      <vt:lpstr>2. Motivation for teaching MOOCs</vt:lpstr>
      <vt:lpstr>Quote from an interviewee:</vt:lpstr>
      <vt:lpstr>Quote from an interviewee:</vt:lpstr>
      <vt:lpstr>Quote from an interviewee:</vt:lpstr>
      <vt:lpstr>3. Expected benefits of teaching MOOCs</vt:lpstr>
      <vt:lpstr>Quote from an interviewee:</vt:lpstr>
      <vt:lpstr>Quote from an interviewee:</vt:lpstr>
      <vt:lpstr>Quote from an interviewee:</vt:lpstr>
      <vt:lpstr>4. How did participants learn about creating MOOCs</vt:lpstr>
      <vt:lpstr>5. The ways of helping or training other MOOC Instructors</vt:lpstr>
      <vt:lpstr>Areas for improvement</vt:lpstr>
      <vt:lpstr>Areas for improvement</vt:lpstr>
      <vt:lpstr>PowerPoint Presentation</vt:lpstr>
      <vt:lpstr>Discussion</vt:lpstr>
      <vt:lpstr>Discussion</vt:lpstr>
      <vt:lpstr>Discussion</vt:lpstr>
      <vt:lpstr>PowerPoint Presentation</vt:lpstr>
      <vt:lpstr>September 9, 2019 Asha Kanwar, President and CEO, Commonwealth of Learning (COL), PCF9 Conference, Edinburgh, Scotland</vt:lpstr>
      <vt:lpstr>March 26, 2017 The Global South Antonia Perez Bravo https://medium.com/@antoniaperezbravo/the-global-south-6d066634e037 </vt:lpstr>
      <vt:lpstr>June 8, 2019 The second half of humanity is joining the internet: They will change it, and it will change them  The Economist https://www.economist.com/leaders/2019/06/08/the-second-half-of-humanity-is-joining-the-internet </vt:lpstr>
      <vt:lpstr>March 6, 2014 Moocs: students in the global south are wary of a 'sage on the stage’  Charlotte Gunawardena, The Guardian https://www.theguardian.com/education/2014/mar/19/cost-barrier-students-global-south </vt:lpstr>
      <vt:lpstr>April 2, 2019 In India, MOOCs Are Now Part of the Education System Manoal Cortes Mendez, Class Central https://www.classcentral.com/report/swayam-for-credit/ </vt:lpstr>
      <vt:lpstr>April 2, 2019 In India, MOOCs Are Now Part of the Education System Manoal Cortes Mendez, Class Central https://www.classcentral.com/report/swayam-for-credit/ </vt:lpstr>
      <vt:lpstr>April 2, 2019 In India, MOOCs Are Now Part of the Education System Manoal Cortes Mendez, Class Central https://www.classcentral.com/report/swayam-for-credit/ </vt:lpstr>
      <vt:lpstr>September 9, 2019 Asha Kanwar, President and CEO, Commonwealth of Learning (COL), PCF9 Conference, Edinburgh, Scotland</vt:lpstr>
      <vt:lpstr>September 9, 2019 Asha Kanwar, President and CEO, Commonwealth of Learning (COL), PCF9 Conference, Edinburgh, Scotland</vt:lpstr>
      <vt:lpstr>February 26, 2019 Much Ado About MOOCs: Where Are We in the Evolution of Online Courses? Sydney Johnson, EdSurge https://www.edsurge.com/news/2019-02-26-much-ado-about-moocs-where-are-we-in-the-evolution-of-online-courses </vt:lpstr>
      <vt:lpstr>MOOCs and Open Education in the Global South: Challenges, Successes, and Opportunities 1st Edition  https://www.amazon.com/MOOCs-Open-Education-Global-South-dp-0367025779/dp/0367025779/ref=mt_paperback?_encoding=UTF8&amp;me=&amp;qid=1570630210 </vt:lpstr>
      <vt:lpstr>PowerPoint Presentation</vt:lpstr>
      <vt:lpstr>30+ Ways Learning is Changing:  Recapping the Three Mega Trends:  Engagement, Access, and Customization</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834</cp:revision>
  <cp:lastPrinted>2019-01-27T20:34:35Z</cp:lastPrinted>
  <dcterms:created xsi:type="dcterms:W3CDTF">2017-10-19T12:45:28Z</dcterms:created>
  <dcterms:modified xsi:type="dcterms:W3CDTF">2019-10-28T04:27:19Z</dcterms:modified>
</cp:coreProperties>
</file>